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7"/>
  </p:notesMasterIdLst>
  <p:sldIdLst>
    <p:sldId id="256" r:id="rId5"/>
    <p:sldId id="286" r:id="rId6"/>
    <p:sldId id="320" r:id="rId7"/>
    <p:sldId id="385" r:id="rId8"/>
    <p:sldId id="383" r:id="rId9"/>
    <p:sldId id="384" r:id="rId10"/>
    <p:sldId id="363" r:id="rId11"/>
    <p:sldId id="358" r:id="rId12"/>
    <p:sldId id="359" r:id="rId13"/>
    <p:sldId id="392" r:id="rId14"/>
    <p:sldId id="360" r:id="rId15"/>
    <p:sldId id="361" r:id="rId16"/>
    <p:sldId id="362" r:id="rId17"/>
    <p:sldId id="401" r:id="rId18"/>
    <p:sldId id="311" r:id="rId19"/>
    <p:sldId id="321" r:id="rId20"/>
    <p:sldId id="323" r:id="rId21"/>
    <p:sldId id="271" r:id="rId22"/>
    <p:sldId id="258" r:id="rId23"/>
    <p:sldId id="314" r:id="rId24"/>
    <p:sldId id="315" r:id="rId25"/>
    <p:sldId id="317" r:id="rId26"/>
    <p:sldId id="318" r:id="rId27"/>
    <p:sldId id="374" r:id="rId28"/>
    <p:sldId id="319" r:id="rId29"/>
    <p:sldId id="322" r:id="rId30"/>
    <p:sldId id="272" r:id="rId31"/>
    <p:sldId id="386" r:id="rId32"/>
    <p:sldId id="260" r:id="rId33"/>
    <p:sldId id="324" r:id="rId34"/>
    <p:sldId id="325" r:id="rId35"/>
    <p:sldId id="326" r:id="rId36"/>
    <p:sldId id="327" r:id="rId37"/>
    <p:sldId id="328" r:id="rId38"/>
    <p:sldId id="329" r:id="rId39"/>
    <p:sldId id="330" r:id="rId40"/>
    <p:sldId id="334" r:id="rId41"/>
    <p:sldId id="335" r:id="rId42"/>
    <p:sldId id="331" r:id="rId43"/>
    <p:sldId id="332" r:id="rId44"/>
    <p:sldId id="333" r:id="rId45"/>
    <p:sldId id="336" r:id="rId46"/>
    <p:sldId id="337" r:id="rId47"/>
    <p:sldId id="338" r:id="rId48"/>
    <p:sldId id="301" r:id="rId49"/>
    <p:sldId id="263" r:id="rId50"/>
    <p:sldId id="270" r:id="rId51"/>
    <p:sldId id="262" r:id="rId52"/>
    <p:sldId id="312" r:id="rId53"/>
    <p:sldId id="343" r:id="rId54"/>
    <p:sldId id="365" r:id="rId55"/>
    <p:sldId id="344" r:id="rId56"/>
    <p:sldId id="342" r:id="rId57"/>
    <p:sldId id="281" r:id="rId58"/>
    <p:sldId id="280" r:id="rId59"/>
    <p:sldId id="276" r:id="rId60"/>
    <p:sldId id="412" r:id="rId61"/>
    <p:sldId id="266" r:id="rId62"/>
    <p:sldId id="267" r:id="rId63"/>
    <p:sldId id="404" r:id="rId64"/>
    <p:sldId id="279" r:id="rId65"/>
    <p:sldId id="352" r:id="rId66"/>
    <p:sldId id="287" r:id="rId67"/>
    <p:sldId id="394" r:id="rId68"/>
    <p:sldId id="397" r:id="rId69"/>
    <p:sldId id="395" r:id="rId70"/>
    <p:sldId id="396" r:id="rId71"/>
    <p:sldId id="379" r:id="rId72"/>
    <p:sldId id="406" r:id="rId73"/>
    <p:sldId id="380" r:id="rId74"/>
    <p:sldId id="413" r:id="rId75"/>
    <p:sldId id="414" r:id="rId76"/>
    <p:sldId id="415" r:id="rId77"/>
    <p:sldId id="416" r:id="rId78"/>
    <p:sldId id="403" r:id="rId79"/>
    <p:sldId id="411" r:id="rId80"/>
    <p:sldId id="376" r:id="rId81"/>
    <p:sldId id="407" r:id="rId82"/>
    <p:sldId id="405" r:id="rId83"/>
    <p:sldId id="377" r:id="rId84"/>
    <p:sldId id="408" r:id="rId85"/>
    <p:sldId id="372" r:id="rId86"/>
    <p:sldId id="410" r:id="rId87"/>
    <p:sldId id="351" r:id="rId88"/>
    <p:sldId id="409" r:id="rId89"/>
    <p:sldId id="389" r:id="rId90"/>
    <p:sldId id="366" r:id="rId91"/>
    <p:sldId id="402" r:id="rId92"/>
    <p:sldId id="391" r:id="rId93"/>
    <p:sldId id="308" r:id="rId94"/>
    <p:sldId id="293" r:id="rId95"/>
    <p:sldId id="305"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image" Target="../media/image52.png"/><Relationship Id="rId4" Type="http://schemas.openxmlformats.org/officeDocument/2006/relationships/image" Target="../media/image6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image" Target="../media/image52.png"/><Relationship Id="rId4" Type="http://schemas.openxmlformats.org/officeDocument/2006/relationships/image" Target="../media/image63.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04-Nov-20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9</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04-Nov-20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04-Nov-20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04-Nov-20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04-Nov-20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04-Nov-20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04-Nov-20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04-Nov-20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04-Nov-20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04-Nov-20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04-Nov-20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04-Nov-20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04-Nov-20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45.gif"/></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6.emf"/><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1.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2.png"/><Relationship Id="rId9" Type="http://schemas.openxmlformats.org/officeDocument/2006/relationships/image" Target="../media/image78.png"/></Relationships>
</file>

<file path=ppt/slides/_rels/slide72.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4.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2.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5.png"/></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alloys 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smtClean="0">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 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10</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11</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Loss</a:t>
            </a: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803341" cy="4530725"/>
              </a:xfrm>
            </p:spPr>
            <p:txBody>
              <a:bodyPr>
                <a:normAutofit/>
              </a:bodyPr>
              <a:lstStyle/>
              <a:p>
                <a:pPr marL="514350" lvl="0" indent="-514350">
                  <a:buFont typeface="+mj-lt"/>
                  <a:buAutoNum type="arabicPeriod"/>
                </a:pPr>
                <a:r>
                  <a:rPr lang="en-US" sz="2400" dirty="0" smtClean="0">
                    <a:latin typeface="Times New Roman" pitchFamily="18" charset="0"/>
                    <a:cs typeface="Times New Roman" pitchFamily="18" charset="0"/>
                  </a:rPr>
                  <a:t>Model dispersive, inhomogeneous, </a:t>
                </a:r>
                <a:r>
                  <a:rPr lang="en-US" sz="2400" dirty="0">
                    <a:latin typeface="Times New Roman" pitchFamily="18" charset="0"/>
                    <a:cs typeface="Times New Roman" pitchFamily="18" charset="0"/>
                  </a:rPr>
                  <a:t>gyromagnetic </a:t>
                </a:r>
                <a:r>
                  <a:rPr lang="en-US" sz="2400" dirty="0" smtClean="0">
                    <a:latin typeface="Times New Roman" pitchFamily="18" charset="0"/>
                    <a:cs typeface="Times New Roman" pitchFamily="18" charset="0"/>
                  </a:rPr>
                  <a:t>and </a:t>
                </a:r>
                <a:r>
                  <a:rPr lang="en-US" sz="2400" dirty="0" err="1" smtClean="0">
                    <a:latin typeface="Times New Roman" pitchFamily="18" charset="0"/>
                    <a:cs typeface="Times New Roman" pitchFamily="18" charset="0"/>
                  </a:rPr>
                  <a:t>lossy</a:t>
                </a:r>
                <a:r>
                  <a:rPr lang="en-US" sz="2400" dirty="0" smtClean="0">
                    <a:latin typeface="Times New Roman" pitchFamily="18" charset="0"/>
                    <a:cs typeface="Times New Roman" pitchFamily="18" charset="0"/>
                  </a:rPr>
                  <a:t> Magnetic materials.</a:t>
                </a:r>
                <a:endParaRPr lang="en-US" sz="2400" dirty="0">
                  <a:latin typeface="Times New Roman" pitchFamily="18" charset="0"/>
                  <a:cs typeface="Times New Roman" pitchFamily="18" charset="0"/>
                </a:endParaRPr>
              </a:p>
              <a:p>
                <a:pPr marL="514350" lvl="0" indent="-514350">
                  <a:buFont typeface="+mj-lt"/>
                  <a:buAutoNum type="arabicPeriod"/>
                </a:pPr>
                <a:r>
                  <a:rPr lang="en-US" sz="2400" dirty="0">
                    <a:latin typeface="Times New Roman" pitchFamily="18" charset="0"/>
                    <a:cs typeface="Times New Roman" pitchFamily="18" charset="0"/>
                  </a:rPr>
                  <a:t>Study equivalent magnetic circuits </a:t>
                </a:r>
                <a:r>
                  <a:rPr lang="en-US" sz="2400" dirty="0" smtClean="0">
                    <a:latin typeface="Times New Roman" pitchFamily="18" charset="0"/>
                    <a:cs typeface="Times New Roman" pitchFamily="18" charset="0"/>
                  </a:rPr>
                  <a:t>for ferromagnetic transmission lines using </a:t>
                </a: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803341" cy="4530725"/>
              </a:xfrm>
              <a:blipFill>
                <a:blip r:embed="rId2"/>
                <a:stretch>
                  <a:fillRect l="-733" t="-1882" r="-146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24</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28</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4="http://schemas.microsoft.com/office/drawing/2010/main" xmlns="" xmlns:a16="http://schemas.microsoft.com/office/drawing/2014/main" val="20000"/>
                        </a:ext>
                      </a:extLst>
                    </a:gridCol>
                    <a:gridCol w="1078824">
                      <a:extLst>
                        <a:ext uri="{9D8B030D-6E8A-4147-A177-3AD203B41FA5}">
                          <a16:colId xmlns:a14="http://schemas.microsoft.com/office/drawing/2010/main" xmlns="" xmlns:a16="http://schemas.microsoft.com/office/drawing/2014/main" val="20001"/>
                        </a:ext>
                      </a:extLst>
                    </a:gridCol>
                    <a:gridCol w="914276">
                      <a:extLst>
                        <a:ext uri="{9D8B030D-6E8A-4147-A177-3AD203B41FA5}">
                          <a16:colId xmlns:a14="http://schemas.microsoft.com/office/drawing/2010/main" xmlns="" xmlns:a16="http://schemas.microsoft.com/office/drawing/2014/main" val="20002"/>
                        </a:ext>
                      </a:extLst>
                    </a:gridCol>
                    <a:gridCol w="1047223">
                      <a:extLst>
                        <a:ext uri="{9D8B030D-6E8A-4147-A177-3AD203B41FA5}">
                          <a16:colId xmlns:a14="http://schemas.microsoft.com/office/drawing/2010/main" xmlns="" xmlns:a16="http://schemas.microsoft.com/office/drawing/2014/main" val="20003"/>
                        </a:ext>
                      </a:extLst>
                    </a:gridCol>
                    <a:gridCol w="980750">
                      <a:extLst>
                        <a:ext uri="{9D8B030D-6E8A-4147-A177-3AD203B41FA5}">
                          <a16:colId xmlns:a14="http://schemas.microsoft.com/office/drawing/2010/main" xmlns="" xmlns:a16="http://schemas.microsoft.com/office/drawing/2014/main" val="20004"/>
                        </a:ext>
                      </a:extLst>
                    </a:gridCol>
                    <a:gridCol w="980750">
                      <a:extLst>
                        <a:ext uri="{9D8B030D-6E8A-4147-A177-3AD203B41FA5}">
                          <a16:colId xmlns:a14="http://schemas.microsoft.com/office/drawing/2010/main" xmlns="" xmlns:a16="http://schemas.microsoft.com/office/drawing/2014/main" val="20005"/>
                        </a:ext>
                      </a:extLst>
                    </a:gridCol>
                    <a:gridCol w="1176899">
                      <a:extLst>
                        <a:ext uri="{9D8B030D-6E8A-4147-A177-3AD203B41FA5}">
                          <a16:colId xmlns:a14="http://schemas.microsoft.com/office/drawing/2010/main" xmlns=""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4="http://schemas.microsoft.com/office/drawing/2010/main" xmlns=""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33</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35</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a:latin typeface="Times New Roman" pitchFamily="18" charset="0"/>
                <a:cs typeface="Times New Roman" pitchFamily="18" charset="0"/>
              </a:rPr>
              <a:t>Directional 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a:t>
            </a:r>
            <a:r>
              <a:rPr lang="en-US" dirty="0">
                <a:latin typeface="Times New Roman" pitchFamily="18" charset="0"/>
                <a:cs typeface="Times New Roman" pitchFamily="18" charset="0"/>
              </a:rPr>
              <a:t>: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a:t>
            </a:r>
            <a:r>
              <a:rPr lang="en-US" dirty="0" smtClean="0">
                <a:latin typeface="Times New Roman" pitchFamily="18" charset="0"/>
                <a:cs typeface="Times New Roman" pitchFamily="18" charset="0"/>
              </a:rPr>
              <a:t>Nonlinearity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lvl="0"/>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Pockels</a:t>
                </a:r>
                <a:r>
                  <a:rPr lang="en-US" dirty="0">
                    <a:latin typeface="Times New Roman" panose="02020603050405020304" pitchFamily="18" charset="0"/>
                    <a:cs typeface="Times New Roman" panose="02020603050405020304" pitchFamily="18" charset="0"/>
                  </a:rPr>
                  <a:t> and Kerr Non-linearity model (1875) explains how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can change as a function of the field </a:t>
                </a:r>
                <a:r>
                  <a:rPr lang="en-US" dirty="0" smtClean="0">
                    <a:latin typeface="Times New Roman" panose="02020603050405020304" pitchFamily="18" charset="0"/>
                    <a:cs typeface="Times New Roman" panose="02020603050405020304" pitchFamily="18" charset="0"/>
                  </a:rPr>
                  <a:t>intensity. </a:t>
                </a:r>
                <a:endParaRPr lang="en-US" dirty="0">
                  <a:latin typeface="Times New Roman" panose="02020603050405020304" pitchFamily="18" charset="0"/>
                  <a:cs typeface="Times New Roman" panose="02020603050405020304" pitchFamily="18" charset="0"/>
                </a:endParaRPr>
              </a:p>
              <a:p>
                <a:pPr marL="0" indent="0">
                  <a:buNone/>
                </a:pPr>
                <a:endParaRPr lang="en-US" b="1" i="1"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𝑯</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𝑯</m:t>
                              </m:r>
                            </m:e>
                          </m:d>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smtClean="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p>
              <a:p>
                <a:pPr marL="0" indent="0">
                  <a:buNone/>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oMath>
                </a14:m>
                <a:r>
                  <a:rPr lang="en-US" dirty="0">
                    <a:latin typeface="Times New Roman" panose="02020603050405020304" pitchFamily="18" charset="0"/>
                    <a:cs typeface="Times New Roman" panose="02020603050405020304" pitchFamily="18" charset="0"/>
                  </a:rPr>
                  <a:t>sum is the </a:t>
                </a:r>
                <a:r>
                  <a:rPr lang="en-US" dirty="0" err="1">
                    <a:latin typeface="Times New Roman" panose="02020603050405020304" pitchFamily="18" charset="0"/>
                    <a:cs typeface="Times New Roman" panose="02020603050405020304" pitchFamily="18" charset="0"/>
                  </a:rPr>
                  <a:t>Pockels</a:t>
                </a:r>
                <a:r>
                  <a:rPr lang="en-US" dirty="0">
                    <a:latin typeface="Times New Roman" panose="02020603050405020304" pitchFamily="18" charset="0"/>
                    <a:cs typeface="Times New Roman" panose="02020603050405020304" pitchFamily="18" charset="0"/>
                  </a:rPr>
                  <a:t> effect constant; whereas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oMath>
                </a14:m>
                <a:r>
                  <a:rPr lang="en-US" dirty="0">
                    <a:latin typeface="Times New Roman" panose="02020603050405020304" pitchFamily="18" charset="0"/>
                    <a:cs typeface="Times New Roman" panose="02020603050405020304" pitchFamily="18" charset="0"/>
                  </a:rPr>
                  <a:t> sum is the Kerr effect constant</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Ferromagnetic materials are non-linear as their permeability varies with the strength of applied field intensity. At high magnetic field intensity, the material saturates, limiting further increase of Magnetic Flux. Hence, the susceptibility decreases rapidly.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30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57</a:t>
            </a:fld>
            <a:endParaRPr lang="en-US"/>
          </a:p>
        </p:txBody>
      </p:sp>
    </p:spTree>
    <p:extLst>
      <p:ext uri="{BB962C8B-B14F-4D97-AF65-F5344CB8AC3E}">
        <p14:creationId xmlns:p14="http://schemas.microsoft.com/office/powerpoint/2010/main" val="3238088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 Dispersion of Permeability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823857" cy="4530726"/>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represented as a sum of </a:t>
                </a:r>
                <a:r>
                  <a:rPr lang="en-US" dirty="0" smtClean="0">
                    <a:latin typeface="Times New Roman" pitchFamily="18" charset="0"/>
                    <a:cs typeface="Times New Roman" pitchFamily="18" charset="0"/>
                  </a:rPr>
                  <a:t>a resonance term </a:t>
                </a:r>
                <a:r>
                  <a:rPr lang="en-US" dirty="0">
                    <a:latin typeface="Times New Roman" pitchFamily="18" charset="0"/>
                    <a:cs typeface="Times New Roman" pitchFamily="18" charset="0"/>
                  </a:rPr>
                  <a:t>and a term for frequency independent </a:t>
                </a:r>
                <a:r>
                  <a:rPr lang="en-US" dirty="0" smtClean="0">
                    <a:latin typeface="Times New Roman" pitchFamily="18" charset="0"/>
                    <a:cs typeface="Times New Roman" pitchFamily="18" charset="0"/>
                  </a:rPr>
                  <a:t>permeability.</a:t>
                </a:r>
                <a:endParaRPr lang="en-US" dirty="0">
                  <a:latin typeface="Times New Roman" pitchFamily="18" charset="0"/>
                  <a:cs typeface="Times New Roman"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𝜔𝛾</m:t>
                          </m:r>
                        </m:den>
                      </m:f>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𝑜</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r>
                      <a:rPr lang="en-US" b="0" i="1" smtClean="0">
                        <a:latin typeface="Cambria Math" panose="02040503050406030204" pitchFamily="18" charset="0"/>
                      </a:rPr>
                      <m:t> </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823857" cy="4530726"/>
              </a:xfrm>
              <a:blipFill>
                <a:blip r:embed="rId2"/>
                <a:stretch>
                  <a:fillRect l="-1152" t="-1344" r="-199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58</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55284"/>
              </a:xfrm>
            </p:spPr>
            <p:txBody>
              <a:bodyPr>
                <a:normAutofit fontScale="77500" lnSpcReduction="20000"/>
              </a:bodyPr>
              <a:lstStyle/>
              <a:p>
                <a:pPr>
                  <a:lnSpc>
                    <a:spcPct val="120000"/>
                  </a:lnSpc>
                </a:pPr>
                <a:r>
                  <a:rPr lang="en-US" dirty="0" smtClean="0">
                    <a:latin typeface="Times New Roman" pitchFamily="18" charset="0"/>
                    <a:cs typeface="Times New Roman" pitchFamily="18" charset="0"/>
                  </a:rPr>
                  <a:t>Gyrotropic </a:t>
                </a:r>
                <a:r>
                  <a:rPr lang="en-US" dirty="0" err="1" smtClean="0">
                    <a:latin typeface="Times New Roman" pitchFamily="18" charset="0"/>
                    <a:cs typeface="Times New Roman" pitchFamily="18" charset="0"/>
                  </a:rPr>
                  <a:t>Drude</a:t>
                </a:r>
                <a:r>
                  <a:rPr lang="en-US" dirty="0" smtClean="0">
                    <a:latin typeface="Times New Roman" pitchFamily="18" charset="0"/>
                    <a:cs typeface="Times New Roman" pitchFamily="18" charset="0"/>
                  </a:rPr>
                  <a:t>-Lorentz </a:t>
                </a:r>
                <a:r>
                  <a:rPr lang="en-US" dirty="0">
                    <a:latin typeface="Times New Roman" pitchFamily="18" charset="0"/>
                    <a:cs typeface="Times New Roman" pitchFamily="18" charset="0"/>
                  </a:rPr>
                  <a:t>model </a:t>
                </a:r>
                <a:r>
                  <a:rPr lang="en-US" dirty="0" smtClean="0">
                    <a:latin typeface="Times New Roman" pitchFamily="18" charset="0"/>
                    <a:cs typeface="Times New Roman" pitchFamily="18" charset="0"/>
                  </a:rPr>
                  <a:t>describes </a:t>
                </a:r>
                <a:r>
                  <a:rPr lang="en-US" dirty="0">
                    <a:latin typeface="Times New Roman" pitchFamily="18" charset="0"/>
                    <a:cs typeface="Times New Roman" pitchFamily="18" charset="0"/>
                  </a:rPr>
                  <a:t>the precessional motion of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dipoles in a </a:t>
                </a:r>
                <a:r>
                  <a:rPr lang="en-US" dirty="0" smtClean="0">
                    <a:latin typeface="Times New Roman" pitchFamily="18" charset="0"/>
                    <a:cs typeface="Times New Roman" pitchFamily="18" charset="0"/>
                  </a:rPr>
                  <a:t>static magnetic </a:t>
                </a:r>
                <a:r>
                  <a:rPr lang="en-US" dirty="0">
                    <a:latin typeface="Times New Roman" pitchFamily="18" charset="0"/>
                    <a:cs typeface="Times New Roman" pitchFamily="18" charset="0"/>
                  </a:rPr>
                  <a:t>field.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1" i="1" smtClean="0">
                              <a:latin typeface="Cambria Math" panose="02040503050406030204" pitchFamily="18" charset="0"/>
                            </a:rPr>
                            <m:t>𝑴</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i="1">
                          <a:latin typeface="Cambria Math" panose="02040503050406030204" pitchFamily="18" charset="0"/>
                        </a:rPr>
                        <m:t>𝛾</m:t>
                      </m:r>
                      <m:f>
                        <m:fPr>
                          <m:ctrlPr>
                            <a:rPr lang="en-US" i="1">
                              <a:latin typeface="Cambria Math" panose="02040503050406030204" pitchFamily="18" charset="0"/>
                            </a:rPr>
                          </m:ctrlPr>
                        </m:fPr>
                        <m:num>
                          <m:r>
                            <a:rPr lang="en-US" i="1">
                              <a:latin typeface="Cambria Math" panose="02040503050406030204" pitchFamily="18" charset="0"/>
                            </a:rPr>
                            <m:t>𝑑</m:t>
                          </m:r>
                          <m:r>
                            <a:rPr lang="en-US" b="1" i="1" smtClean="0">
                              <a:latin typeface="Cambria Math" panose="02040503050406030204" pitchFamily="18" charset="0"/>
                            </a:rPr>
                            <m:t>𝑴</m:t>
                          </m:r>
                        </m:num>
                        <m:den>
                          <m:r>
                            <a:rPr lang="en-US" i="1">
                              <a:latin typeface="Cambria Math" panose="02040503050406030204" pitchFamily="18" charset="0"/>
                            </a:rPr>
                            <m:t>𝑑𝑡</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1" i="1">
                          <a:latin typeface="Cambria Math" panose="02040503050406030204" pitchFamily="18" charset="0"/>
                        </a:rPr>
                        <m:t>𝒃</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up>
                          <m:r>
                            <a:rPr lang="en-US" b="0" i="1" smtClean="0">
                              <a:latin typeface="Cambria Math" panose="02040503050406030204" pitchFamily="18" charset="0"/>
                            </a:rPr>
                            <m:t>2</m:t>
                          </m:r>
                        </m:sup>
                      </m:sSubSup>
                      <m:r>
                        <a:rPr lang="en-US" b="1" i="1" smtClean="0">
                          <a:latin typeface="Cambria Math" panose="02040503050406030204" pitchFamily="18" charset="0"/>
                        </a:rPr>
                        <m:t>𝑴</m:t>
                      </m:r>
                      <m:r>
                        <a:rPr lang="en-US" b="0" i="1" smtClean="0">
                          <a:latin typeface="Cambria Math" panose="02040503050406030204" pitchFamily="18" charset="0"/>
                        </a:rPr>
                        <m:t>=</m:t>
                      </m:r>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1" i="1" smtClean="0">
                          <a:latin typeface="Cambria Math" panose="02040503050406030204" pitchFamily="18" charset="0"/>
                        </a:rPr>
                        <m:t>𝑯</m:t>
                      </m:r>
                    </m:oMath>
                  </m:oMathPara>
                </a14:m>
                <a:endParaRPr lang="en-US" dirty="0">
                  <a:latin typeface="Times New Roman" pitchFamily="18" charset="0"/>
                  <a:cs typeface="Times New Roman" pitchFamily="18" charset="0"/>
                </a:endParaRPr>
              </a:p>
              <a:p>
                <a:pPr marL="0" indent="0">
                  <a:lnSpc>
                    <a:spcPct val="120000"/>
                  </a:lnSpc>
                  <a:buNone/>
                </a:pPr>
                <a14:m>
                  <m:oMath xmlns:m="http://schemas.openxmlformats.org/officeDocument/2006/math">
                    <m:r>
                      <a:rPr lang="en-US" b="1" i="1" smtClean="0">
                        <a:latin typeface="Cambria Math" panose="02040503050406030204" pitchFamily="18" charset="0"/>
                      </a:rPr>
                      <m:t>𝑴</m:t>
                    </m:r>
                  </m:oMath>
                </a14:m>
                <a:r>
                  <a:rPr lang="en-US" dirty="0">
                    <a:latin typeface="Times New Roman" pitchFamily="18" charset="0"/>
                    <a:cs typeface="Times New Roman" pitchFamily="18" charset="0"/>
                  </a:rPr>
                  <a:t>describes the linear deviation of magnetization from its static equilibrium value. Precession occurs around </a:t>
                </a:r>
                <a:r>
                  <a:rPr lang="en-US" dirty="0" smtClean="0">
                    <a:latin typeface="Times New Roman" pitchFamily="18" charset="0"/>
                    <a:cs typeface="Times New Roman" pitchFamily="18" charset="0"/>
                  </a:rPr>
                  <a:t>the bias </a:t>
                </a:r>
                <a:r>
                  <a:rPr lang="en-US" dirty="0">
                    <a:latin typeface="Times New Roman" pitchFamily="18" charset="0"/>
                    <a:cs typeface="Times New Roman" pitchFamily="18" charset="0"/>
                  </a:rPr>
                  <a:t>vector</a:t>
                </a:r>
                <a14:m>
                  <m:oMath xmlns:m="http://schemas.openxmlformats.org/officeDocument/2006/math">
                    <m:r>
                      <a:rPr lang="en-US" b="0" i="0" smtClean="0">
                        <a:latin typeface="Cambria Math" panose="02040503050406030204" pitchFamily="18" charset="0"/>
                      </a:rPr>
                      <m:t> </m:t>
                    </m:r>
                    <m:r>
                      <a:rPr lang="en-US" b="1" i="1">
                        <a:latin typeface="Cambria Math" panose="02040503050406030204" pitchFamily="18" charset="0"/>
                      </a:rPr>
                      <m:t>𝒃</m:t>
                    </m:r>
                  </m:oMath>
                </a14:m>
                <a:r>
                  <a:rPr lang="en-US" dirty="0">
                    <a:latin typeface="Times New Roman" pitchFamily="18" charset="0"/>
                    <a:cs typeface="Times New Roman" pitchFamily="18" charset="0"/>
                  </a:rPr>
                  <a:t>.</a:t>
                </a: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0</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a:lnSpc>
                    <a:spcPct val="120000"/>
                  </a:lnSpc>
                </a:pPr>
                <a:r>
                  <a:rPr lang="en-US" dirty="0">
                    <a:latin typeface="Times New Roman" pitchFamily="18" charset="0"/>
                    <a:cs typeface="Times New Roman" pitchFamily="18" charset="0"/>
                  </a:rPr>
                  <a:t>For </a:t>
                </a:r>
                <a:r>
                  <a:rPr lang="en-US" dirty="0" smtClean="0">
                    <a:latin typeface="Times New Roman" pitchFamily="18" charset="0"/>
                    <a:cs typeface="Times New Roman" pitchFamily="18" charset="0"/>
                  </a:rPr>
                  <a:t>ferromagnetic media biased in the z-direction </a:t>
                </a:r>
                <a:r>
                  <a:rPr lang="en-US" b="1"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b </a:t>
                </a:r>
                <a14:m>
                  <m:oMath xmlns:m="http://schemas.openxmlformats.org/officeDocument/2006/math">
                    <m:acc>
                      <m:accPr>
                        <m:chr m:val="̂"/>
                        <m:ctrlPr>
                          <a:rPr lang="en-US" b="1" i="1" smtClean="0">
                            <a:latin typeface="Cambria Math" panose="02040503050406030204" pitchFamily="18" charset="0"/>
                            <a:cs typeface="Times New Roman" pitchFamily="18" charset="0"/>
                          </a:rPr>
                        </m:ctrlPr>
                      </m:accPr>
                      <m:e>
                        <m:r>
                          <a:rPr lang="en-US" b="1" i="1" smtClean="0">
                            <a:latin typeface="Cambria Math" panose="02040503050406030204" pitchFamily="18" charset="0"/>
                            <a:cs typeface="Times New Roman" pitchFamily="18" charset="0"/>
                          </a:rPr>
                          <m:t>𝒛</m:t>
                        </m:r>
                      </m:e>
                    </m:acc>
                  </m:oMath>
                </a14:m>
                <a:r>
                  <a:rPr lang="en-US" dirty="0" smtClean="0">
                    <a:latin typeface="Times New Roman" pitchFamily="18" charset="0"/>
                    <a:cs typeface="Times New Roman" pitchFamily="18" charset="0"/>
                  </a:rPr>
                  <a:t>, a non-diagonal </a:t>
                </a:r>
                <a:r>
                  <a:rPr lang="en-US" dirty="0">
                    <a:latin typeface="Times New Roman" pitchFamily="18" charset="0"/>
                    <a:cs typeface="Times New Roman" pitchFamily="18" charset="0"/>
                  </a:rPr>
                  <a:t>susceptibility tensor is used to relate Magnetization and Field intensity. </a:t>
                </a:r>
              </a:p>
              <a:p>
                <a:endParaRPr lang="en-US" dirty="0">
                  <a:latin typeface="Times New Roman" pitchFamily="18" charset="0"/>
                  <a:cs typeface="Times New Roman"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a14:m>
                <a:r>
                  <a:rPr lang="en-US" dirty="0" smtClean="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smtClean="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𝜔𝛾</m:t>
                        </m:r>
                        <m:r>
                          <a:rPr lang="en-US" b="0" i="1" smtClean="0">
                            <a:latin typeface="Cambria Math" panose="02040503050406030204" pitchFamily="18" charset="0"/>
                          </a:rPr>
                          <m:t>)</m:t>
                        </m:r>
                      </m:num>
                      <m:den>
                        <m:sSup>
                          <m:sSupPr>
                            <m:ctrlPr>
                              <a:rPr lang="en-US" i="1" dirty="0" smtClean="0">
                                <a:latin typeface="Cambria Math" panose="02040503050406030204" pitchFamily="18" charset="0"/>
                                <a:cs typeface="Times New Roman"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r>
                              <a:rPr lang="en-US" i="1">
                                <a:latin typeface="Cambria Math" panose="02040503050406030204" pitchFamily="18" charset="0"/>
                              </a:rPr>
                              <m:t>)</m:t>
                            </m:r>
                          </m:e>
                          <m:sup>
                            <m:r>
                              <a:rPr lang="en-US" b="0" i="1" dirty="0" smtClean="0">
                                <a:latin typeface="Cambria Math" panose="02040503050406030204" pitchFamily="18" charset="0"/>
                                <a:cs typeface="Times New Roman" pitchFamily="18" charset="0"/>
                              </a:rPr>
                              <m:t>2</m:t>
                            </m:r>
                          </m:sup>
                        </m:sSup>
                        <m:r>
                          <a:rPr lang="en-US" b="0" i="1" dirty="0" smtClean="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sSup>
                          <m:sSupPr>
                            <m:ctrlPr>
                              <a:rPr lang="en-US" b="0" i="1" dirty="0" smtClean="0">
                                <a:latin typeface="Cambria Math" panose="02040503050406030204" pitchFamily="18" charset="0"/>
                                <a:cs typeface="Times New Roman" pitchFamily="18" charset="0"/>
                              </a:rPr>
                            </m:ctrlPr>
                          </m:sSupPr>
                          <m:e>
                            <m:r>
                              <a:rPr lang="en-US" b="0" i="1" dirty="0" smtClean="0">
                                <a:latin typeface="Cambria Math" panose="02040503050406030204" pitchFamily="18" charset="0"/>
                                <a:cs typeface="Times New Roman" pitchFamily="18" charset="0"/>
                              </a:rPr>
                              <m:t>𝑏</m:t>
                            </m:r>
                          </m:e>
                          <m:sup>
                            <m:r>
                              <a:rPr lang="en-US" b="0" i="1" dirty="0" smtClean="0">
                                <a:latin typeface="Cambria Math" panose="02040503050406030204" pitchFamily="18" charset="0"/>
                                <a:cs typeface="Times New Roman"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r>
                      <a:rPr lang="en-US" i="1">
                        <a:latin typeface="Cambria Math" panose="02040503050406030204" pitchFamily="18" charset="0"/>
                      </a:rPr>
                      <m:t>𝜂</m:t>
                    </m:r>
                  </m:oMath>
                </a14:m>
                <a:r>
                  <a:rPr lang="en-US" dirty="0" smtClean="0">
                    <a:latin typeface="Times New Roman" pitchFamily="18" charset="0"/>
                    <a:cs typeface="Times New Roman" pitchFamily="18" charset="0"/>
                  </a:rPr>
                  <a:t>= </a:t>
                </a:r>
                <a14:m>
                  <m:oMath xmlns:m="http://schemas.openxmlformats.org/officeDocument/2006/math">
                    <m:f>
                      <m:fPr>
                        <m:ctrlPr>
                          <a:rPr lang="en-US" i="1" dirty="0" smtClean="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𝜔</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sSup>
                          <m:sSupPr>
                            <m:ctrlPr>
                              <a:rPr lang="en-US" i="1" dirty="0">
                                <a:latin typeface="Cambria Math" panose="02040503050406030204" pitchFamily="18" charset="0"/>
                                <a:cs typeface="Times New Roman" pitchFamily="18" charset="0"/>
                              </a:rPr>
                            </m:ctrlPr>
                          </m:sSupPr>
                          <m:e>
                            <m:r>
                              <a:rPr lang="en-US" i="1" dirty="0">
                                <a:latin typeface="Cambria Math" panose="02040503050406030204" pitchFamily="18" charset="0"/>
                                <a:cs typeface="Times New Roman" pitchFamily="18" charset="0"/>
                              </a:rPr>
                              <m:t>𝑏</m:t>
                            </m:r>
                          </m:e>
                          <m:sup>
                            <m:r>
                              <a:rPr lang="en-US" i="1" dirty="0">
                                <a:latin typeface="Cambria Math" panose="02040503050406030204" pitchFamily="18" charset="0"/>
                                <a:cs typeface="Times New Roman"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den>
                    </m:f>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55284"/>
              </a:xfrm>
              <a:blipFill>
                <a:blip r:embed="rId2"/>
                <a:stretch>
                  <a:fillRect l="-754" t="-76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Larmor</a:t>
                </a:r>
                <a:r>
                  <a:rPr lang="en-US" dirty="0" smtClean="0">
                    <a:latin typeface="Times New Roman" panose="02020603050405020304" pitchFamily="18" charset="0"/>
                    <a:cs typeface="Times New Roman" panose="02020603050405020304" pitchFamily="18" charset="0"/>
                  </a:rPr>
                  <a:t> Precession Frequency for some magnetic materials placed in a static magnetic field.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144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60</a:t>
            </a:fld>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897012930"/>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Larmor Frequency at</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𝑏</m:t>
                              </m:r>
                              <m:r>
                                <a:rPr lang="en-US" smtClean="0">
                                  <a:latin typeface="Cambria Math" panose="02040503050406030204" pitchFamily="18" charset="0"/>
                                </a:rPr>
                                <m:t>=</m:t>
                              </m:r>
                              <m:r>
                                <a:rPr lang="en-US" b="0" i="1" smtClean="0">
                                  <a:latin typeface="Cambria Math" panose="02040503050406030204" pitchFamily="18" charset="0"/>
                                </a:rPr>
                                <m:t>1</m:t>
                              </m:r>
                              <m:r>
                                <m:rPr>
                                  <m:sty m:val="p"/>
                                </m:rPr>
                                <a:rPr lang="en-US" b="0" i="1" smtClean="0">
                                  <a:latin typeface="Cambria Math" panose="02040503050406030204" pitchFamily="18" charset="0"/>
                                </a:rPr>
                                <m:t>T</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xmlns="" val="897012930"/>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xmlns="" val="908601240"/>
                        </a:ext>
                      </a:extLst>
                    </a:gridCol>
                    <a:gridCol w="4064000">
                      <a:extLst>
                        <a:ext uri="{9D8B030D-6E8A-4147-A177-3AD203B41FA5}">
                          <a16:colId xmlns:a16="http://schemas.microsoft.com/office/drawing/2014/main" xmlns=""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150" t="-8197" r="-300" b="-531148"/>
                          </a:stretch>
                        </a:blipFill>
                      </a:tcPr>
                    </a:tc>
                    <a:extLst>
                      <a:ext uri="{0D108BD9-81ED-4DB2-BD59-A6C34878D82A}">
                        <a16:rowId xmlns:a16="http://schemas.microsoft.com/office/drawing/2014/main" xmlns="" val="1808383660"/>
                      </a:ext>
                    </a:extLst>
                  </a:tr>
                  <a:tr h="380619">
                    <a:tc>
                      <a:txBody>
                        <a:bodyPr/>
                        <a:lstStyle/>
                        <a:p>
                          <a:endParaRPr lang="en-US"/>
                        </a:p>
                      </a:txBody>
                      <a:tcPr>
                        <a:blipFill>
                          <a:blip r:embed="rId3"/>
                          <a:stretch>
                            <a:fillRect l="-150" t="-104762" r="-10030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204097373"/>
                      </a:ext>
                    </a:extLst>
                  </a:tr>
                  <a:tr h="376746">
                    <a:tc>
                      <a:txBody>
                        <a:bodyPr/>
                        <a:lstStyle/>
                        <a:p>
                          <a:endParaRPr lang="en-US"/>
                        </a:p>
                      </a:txBody>
                      <a:tcPr>
                        <a:blipFill>
                          <a:blip r:embed="rId3"/>
                          <a:stretch>
                            <a:fillRect l="-150" t="-208065" r="-10030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943803373"/>
                      </a:ext>
                    </a:extLst>
                  </a:tr>
                  <a:tr h="375476">
                    <a:tc>
                      <a:txBody>
                        <a:bodyPr/>
                        <a:lstStyle/>
                        <a:p>
                          <a:endParaRPr lang="en-US"/>
                        </a:p>
                      </a:txBody>
                      <a:tcPr>
                        <a:blipFill>
                          <a:blip r:embed="rId3"/>
                          <a:stretch>
                            <a:fillRect l="-150" t="-313115" r="-10030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5524551"/>
                      </a:ext>
                    </a:extLst>
                  </a:tr>
                  <a:tr h="372999">
                    <a:tc>
                      <a:txBody>
                        <a:bodyPr/>
                        <a:lstStyle/>
                        <a:p>
                          <a:endParaRPr lang="en-US"/>
                        </a:p>
                      </a:txBody>
                      <a:tcPr>
                        <a:blipFill>
                          <a:blip r:embed="rId3"/>
                          <a:stretch>
                            <a:fillRect l="-150" t="-406452" r="-10030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600524934"/>
                      </a:ext>
                    </a:extLst>
                  </a:tr>
                  <a:tr h="372872">
                    <a:tc>
                      <a:txBody>
                        <a:bodyPr/>
                        <a:lstStyle/>
                        <a:p>
                          <a:endParaRPr lang="en-US"/>
                        </a:p>
                      </a:txBody>
                      <a:tcPr>
                        <a:blipFill>
                          <a:blip r:embed="rId3"/>
                          <a:stretch>
                            <a:fillRect l="-150" t="-514754" r="-10030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200" y="3319463"/>
            <a:ext cx="2857500" cy="2857500"/>
          </a:xfrm>
          <a:prstGeom prst="rect">
            <a:avLst/>
          </a:prstGeom>
        </p:spPr>
      </p:pic>
    </p:spTree>
    <p:extLst>
      <p:ext uri="{BB962C8B-B14F-4D97-AF65-F5344CB8AC3E}">
        <p14:creationId xmlns:p14="http://schemas.microsoft.com/office/powerpoint/2010/main" val="20556506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17725"/>
                <a:ext cx="10515600" cy="4866120"/>
              </a:xfrm>
            </p:spPr>
            <p:txBody>
              <a:bodyPr>
                <a:normAutofit/>
              </a:bodyPr>
              <a:lstStyle/>
              <a:p>
                <a:r>
                  <a:rPr lang="en-US" dirty="0">
                    <a:latin typeface="Times New Roman" pitchFamily="18" charset="0"/>
                    <a:cs typeface="Times New Roman" pitchFamily="18" charset="0"/>
                  </a:rPr>
                  <a:t>The Magnetic Transmission </a:t>
                </a:r>
                <a:r>
                  <a:rPr lang="en-US" dirty="0" smtClean="0">
                    <a:latin typeface="Times New Roman" pitchFamily="18" charset="0"/>
                    <a:cs typeface="Times New Roman" pitchFamily="18" charset="0"/>
                  </a:rPr>
                  <a:t>Line consisted of a Gyromagnetic, dispersive ferromagnetic core used in a microwave frequency pulse transformer.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Introduction to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64</a:t>
            </a:fld>
            <a:endParaRPr lang="en-US"/>
          </a:p>
        </p:txBody>
      </p:sp>
      <p:sp>
        <p:nvSpPr>
          <p:cNvPr id="9" name="Content Placeholder 8"/>
          <p:cNvSpPr>
            <a:spLocks noGrp="1"/>
          </p:cNvSpPr>
          <p:nvPr>
            <p:ph idx="1"/>
          </p:nvPr>
        </p:nvSpPr>
        <p:spPr>
          <a:xfrm>
            <a:off x="887104" y="1965278"/>
            <a:ext cx="10194878" cy="4351338"/>
          </a:xfrm>
        </p:spPr>
        <p:txBody>
          <a:bodyPr/>
          <a:lstStyle/>
          <a:p>
            <a:pPr algn="just"/>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pPr algn="just"/>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lgn="just">
              <a:buNone/>
            </a:pPr>
            <a:endParaRPr lang="en-US" dirty="0"/>
          </a:p>
          <a:p>
            <a:pPr algn="just"/>
            <a:endParaRPr lang="en-US" dirty="0"/>
          </a:p>
        </p:txBody>
      </p:sp>
      <p:pic>
        <p:nvPicPr>
          <p:cNvPr id="6" name="Picture 5"/>
          <p:cNvPicPr/>
          <p:nvPr/>
        </p:nvPicPr>
        <p:blipFill>
          <a:blip r:embed="rId2"/>
          <a:stretch>
            <a:fillRect/>
          </a:stretch>
        </p:blipFill>
        <p:spPr>
          <a:xfrm>
            <a:off x="3216192" y="4117974"/>
            <a:ext cx="5536701" cy="242093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Magnetic Transmission Line Model</a:t>
            </a:r>
          </a:p>
        </p:txBody>
      </p:sp>
      <p:sp>
        <p:nvSpPr>
          <p:cNvPr id="3" name="Content Placeholder 2"/>
          <p:cNvSpPr>
            <a:spLocks noGrp="1"/>
          </p:cNvSpPr>
          <p:nvPr>
            <p:ph idx="1"/>
          </p:nvPr>
        </p:nvSpPr>
        <p:spPr>
          <a:xfrm>
            <a:off x="300446" y="2673286"/>
            <a:ext cx="4471938" cy="2576363"/>
          </a:xfrm>
        </p:spPr>
        <p:txBody>
          <a:bodyPr>
            <a:normAutofit/>
          </a:bodyPr>
          <a:lstStyle/>
          <a:p>
            <a:r>
              <a:rPr lang="en-US" dirty="0">
                <a:latin typeface="Times New Roman" pitchFamily="18" charset="0"/>
                <a:cs typeface="Times New Roman" pitchFamily="18" charset="0"/>
              </a:rPr>
              <a:t>The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a:t>
            </a:r>
            <a:r>
              <a:rPr lang="en-US" dirty="0" smtClean="0">
                <a:latin typeface="Times New Roman" pitchFamily="18" charset="0"/>
                <a:cs typeface="Times New Roman" pitchFamily="18" charset="0"/>
              </a:rPr>
              <a:t>was </a:t>
            </a:r>
            <a:r>
              <a:rPr lang="en-US" dirty="0">
                <a:latin typeface="Times New Roman" pitchFamily="18" charset="0"/>
                <a:cs typeface="Times New Roman" pitchFamily="18" charset="0"/>
              </a:rPr>
              <a:t>made from </a:t>
            </a:r>
            <a:r>
              <a:rPr lang="en-US" dirty="0" smtClean="0">
                <a:latin typeface="Times New Roman" pitchFamily="18" charset="0"/>
                <a:cs typeface="Times New Roman" pitchFamily="18" charset="0"/>
              </a:rPr>
              <a:t>a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material </a:t>
            </a:r>
            <a:r>
              <a:rPr lang="en-US" dirty="0">
                <a:latin typeface="Times New Roman" pitchFamily="18" charset="0"/>
                <a:cs typeface="Times New Roman" pitchFamily="18" charset="0"/>
              </a:rPr>
              <a:t>hence its behavior </a:t>
            </a:r>
            <a:r>
              <a:rPr lang="en-US" dirty="0" smtClean="0">
                <a:latin typeface="Times New Roman" pitchFamily="18" charset="0"/>
                <a:cs typeface="Times New Roman" pitchFamily="18" charset="0"/>
              </a:rPr>
              <a:t>was modeled using the </a:t>
            </a:r>
            <a:r>
              <a:rPr lang="en-US" dirty="0">
                <a:latin typeface="Times New Roman" pitchFamily="18" charset="0"/>
                <a:cs typeface="Times New Roman" pitchFamily="18" charset="0"/>
              </a:rPr>
              <a:t>Magnetic Transmission Line model. </a:t>
            </a:r>
            <a:endParaRPr lang="en-US" dirty="0" smtClean="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65</a:t>
            </a:fld>
            <a:endParaRPr lang="en-US">
              <a:latin typeface="Times New Roman" pitchFamily="18" charset="0"/>
              <a:cs typeface="Times New Roman" pitchFamily="18" charset="0"/>
            </a:endParaRPr>
          </a:p>
        </p:txBody>
      </p:sp>
      <p:pic>
        <p:nvPicPr>
          <p:cNvPr id="7" name="Content Placeholder 5"/>
          <p:cNvPicPr>
            <a:picLocks/>
          </p:cNvPicPr>
          <p:nvPr/>
        </p:nvPicPr>
        <p:blipFill>
          <a:blip r:embed="rId2"/>
          <a:stretch>
            <a:fillRect/>
          </a:stretch>
        </p:blipFill>
        <p:spPr>
          <a:xfrm>
            <a:off x="4929138" y="2673286"/>
            <a:ext cx="7080891" cy="2656015"/>
          </a:xfrm>
          <a:prstGeom prst="rect">
            <a:avLst/>
          </a:prstGeom>
          <a:ln>
            <a:solidFill>
              <a:schemeClr val="tx1"/>
            </a:solidFill>
          </a:ln>
        </p:spPr>
      </p:pic>
    </p:spTree>
    <p:extLst>
      <p:ext uri="{BB962C8B-B14F-4D97-AF65-F5344CB8AC3E}">
        <p14:creationId xmlns:p14="http://schemas.microsoft.com/office/powerpoint/2010/main" val="22319442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66</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67</a:t>
            </a:fld>
            <a:endParaRPr lang="en-US"/>
          </a:p>
        </p:txBody>
      </p:sp>
      <p:sp>
        <p:nvSpPr>
          <p:cNvPr id="3" name="TextBox 2"/>
          <p:cNvSpPr txBox="1"/>
          <p:nvPr/>
        </p:nvSpPr>
        <p:spPr>
          <a:xfrm>
            <a:off x="342899" y="1690688"/>
            <a:ext cx="5248003"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A </a:t>
            </a:r>
            <a:r>
              <a:rPr lang="en-US" sz="2400" dirty="0" smtClean="0">
                <a:latin typeface="Times New Roman" panose="02020603050405020304" pitchFamily="18" charset="0"/>
                <a:cs typeface="Times New Roman" panose="02020603050405020304" pitchFamily="18" charset="0"/>
              </a:rPr>
              <a:t>pulse </a:t>
            </a:r>
            <a:r>
              <a:rPr lang="en-US" sz="2400" dirty="0">
                <a:latin typeface="Times New Roman" panose="02020603050405020304" pitchFamily="18" charset="0"/>
                <a:cs typeface="Times New Roman" panose="02020603050405020304" pitchFamily="18" charset="0"/>
              </a:rPr>
              <a:t>transformer was simulated to study the effects of Magnetic Transmission Lines parameters on its frequency response</a:t>
            </a:r>
            <a:r>
              <a:rPr lang="en-US" sz="2400" dirty="0" smtClean="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25831" y="2090058"/>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68</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60386" y="6231135"/>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smtClean="0">
                <a:latin typeface="Times New Roman" panose="02020603050405020304" pitchFamily="18" charset="0"/>
                <a:cs typeface="Times New Roman" panose="02020603050405020304" pitchFamily="18" charset="0"/>
              </a:rPr>
              <a:t>3.3. Susceptibility versus bias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69</a:t>
            </a:fld>
            <a:endParaRPr lang="en-US"/>
          </a:p>
        </p:txBody>
      </p:sp>
      <p:pic>
        <p:nvPicPr>
          <p:cNvPr id="9" name="Content Placeholder 8"/>
          <p:cNvPicPr>
            <a:picLocks noGrp="1" noChangeAspect="1"/>
          </p:cNvPicPr>
          <p:nvPr>
            <p:ph idx="1"/>
          </p:nvPr>
        </p:nvPicPr>
        <p:blipFill>
          <a:blip r:embed="rId2"/>
          <a:stretch>
            <a:fillRect/>
          </a:stretch>
        </p:blipFill>
        <p:spPr>
          <a:xfrm>
            <a:off x="695209" y="3173536"/>
            <a:ext cx="5400791" cy="3182813"/>
          </a:xfrm>
          <a:prstGeom prst="rect">
            <a:avLst/>
          </a:prstGeom>
          <a:ln>
            <a:solidFill>
              <a:schemeClr val="tx1"/>
            </a:solidFill>
          </a:ln>
        </p:spPr>
      </p:pic>
      <mc:AlternateContent xmlns:mc="http://schemas.openxmlformats.org/markup-compatibility/2006" xmlns:a14="http://schemas.microsoft.com/office/drawing/2010/main">
        <mc:Choice Requires="a14">
          <p:sp>
            <p:nvSpPr>
              <p:cNvPr id="11" name="Rectangle 10"/>
              <p:cNvSpPr/>
              <p:nvPr/>
            </p:nvSpPr>
            <p:spPr>
              <a:xfrm>
                <a:off x="695209" y="1716534"/>
                <a:ext cx="10801582" cy="1070549"/>
              </a:xfrm>
              <a:prstGeom prst="rect">
                <a:avLst/>
              </a:prstGeom>
            </p:spPr>
            <p:txBody>
              <a:bodyPr wrap="square">
                <a:spAutoFit/>
              </a:bodyPr>
              <a:lstStyle/>
              <a:p>
                <a14:m>
                  <m:oMath xmlns:m="http://schemas.openxmlformats.org/officeDocument/2006/math">
                    <m:r>
                      <a:rPr lang="en-US" sz="2000" b="1" i="1">
                        <a:latin typeface="Cambria Math" panose="02040503050406030204" pitchFamily="18" charset="0"/>
                      </a:rPr>
                      <m:t>𝑴</m:t>
                    </m:r>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𝜂</m:t>
                              </m:r>
                            </m:e>
                            <m:e>
                              <m:r>
                                <a:rPr lang="en-US" sz="2000" i="1">
                                  <a:latin typeface="Cambria Math" panose="02040503050406030204" pitchFamily="18" charset="0"/>
                                </a:rPr>
                                <m:t>0</m:t>
                              </m:r>
                            </m:e>
                          </m:mr>
                          <m:mr>
                            <m:e>
                              <m:r>
                                <a:rPr lang="en-US" sz="2000" i="1">
                                  <a:latin typeface="Cambria Math" panose="02040503050406030204" pitchFamily="18" charset="0"/>
                                </a:rPr>
                                <m:t>𝑗</m:t>
                              </m:r>
                              <m:r>
                                <a:rPr lang="en-US" sz="2000" i="1">
                                  <a:latin typeface="Cambria Math" panose="02040503050406030204" pitchFamily="18" charset="0"/>
                                </a:rPr>
                                <m:t>𝜂</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mr>
                        </m:m>
                      </m:e>
                    </m:d>
                    <m:r>
                      <a:rPr lang="en-US" sz="2000" b="1" i="1">
                        <a:latin typeface="Cambria Math" panose="02040503050406030204" pitchFamily="18" charset="0"/>
                      </a:rPr>
                      <m:t>𝑯</m:t>
                    </m:r>
                  </m:oMath>
                </a14:m>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sSup>
                          <m:sSupPr>
                            <m:ctrlPr>
                              <a:rPr lang="en-US" sz="2000" i="1" dirty="0">
                                <a:latin typeface="Cambria Math" panose="02040503050406030204" pitchFamily="18" charset="0"/>
                                <a:cs typeface="Times New Roman" pitchFamily="18" charset="0"/>
                              </a:rPr>
                            </m:ctrlPr>
                          </m:sSupPr>
                          <m:e>
                            <m:r>
                              <a:rPr lang="en-US" sz="2000" i="1" dirty="0">
                                <a:latin typeface="Cambria Math" panose="02040503050406030204" pitchFamily="18" charset="0"/>
                                <a:cs typeface="Times New Roman" pitchFamily="18" charset="0"/>
                              </a:rPr>
                              <m:t>𝑏</m:t>
                            </m:r>
                          </m:e>
                          <m:sup>
                            <m:r>
                              <a:rPr lang="en-US" sz="2000" i="1" dirty="0">
                                <a:latin typeface="Cambria Math" panose="02040503050406030204" pitchFamily="18" charset="0"/>
                                <a:cs typeface="Times New Roman"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panose="02040503050406030204" pitchFamily="18" charset="0"/>
                      </a:rPr>
                      <m:t>𝜂</m:t>
                    </m:r>
                  </m:oMath>
                </a14:m>
                <a:r>
                  <a:rPr lang="en-US" sz="2000" dirty="0">
                    <a:latin typeface="Times New Roman" pitchFamily="18" charset="0"/>
                    <a:cs typeface="Times New Roman" pitchFamily="18" charset="0"/>
                  </a:rPr>
                  <a:t>= </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𝑏</m:t>
                        </m:r>
                        <m:r>
                          <a:rPr lang="en-US" sz="2000" i="1">
                            <a:latin typeface="Cambria Math" panose="02040503050406030204" pitchFamily="18" charset="0"/>
                            <a:ea typeface="Cambria Math" panose="02040503050406030204" pitchFamily="18" charset="0"/>
                          </a:rPr>
                          <m:t>𝜔</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sSup>
                          <m:sSupPr>
                            <m:ctrlPr>
                              <a:rPr lang="en-US" sz="2000" i="1" dirty="0">
                                <a:latin typeface="Cambria Math" panose="02040503050406030204" pitchFamily="18" charset="0"/>
                                <a:cs typeface="Times New Roman" pitchFamily="18" charset="0"/>
                              </a:rPr>
                            </m:ctrlPr>
                          </m:sSupPr>
                          <m:e>
                            <m:r>
                              <a:rPr lang="en-US" sz="2000" i="1" dirty="0">
                                <a:latin typeface="Cambria Math" panose="02040503050406030204" pitchFamily="18" charset="0"/>
                                <a:cs typeface="Times New Roman" pitchFamily="18" charset="0"/>
                              </a:rPr>
                              <m:t>𝑏</m:t>
                            </m:r>
                          </m:e>
                          <m:sup>
                            <m:r>
                              <a:rPr lang="en-US" sz="2000" i="1" dirty="0">
                                <a:latin typeface="Cambria Math" panose="02040503050406030204" pitchFamily="18" charset="0"/>
                                <a:cs typeface="Times New Roman"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num>
                      <m:den>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den>
                    </m:f>
                  </m:oMath>
                </a14:m>
                <a:endParaRPr lang="en-US" sz="2000" dirty="0"/>
              </a:p>
            </p:txBody>
          </p:sp>
        </mc:Choice>
        <mc:Fallback xmlns="">
          <p:sp>
            <p:nvSpPr>
              <p:cNvPr id="11" name="Rectangle 10"/>
              <p:cNvSpPr>
                <a:spLocks noRot="1" noChangeAspect="1" noMove="1" noResize="1" noEditPoints="1" noAdjustHandles="1" noChangeArrowheads="1" noChangeShapeType="1" noTextEdit="1"/>
              </p:cNvSpPr>
              <p:nvPr/>
            </p:nvSpPr>
            <p:spPr>
              <a:xfrm>
                <a:off x="695209" y="1716534"/>
                <a:ext cx="10801582" cy="1070549"/>
              </a:xfrm>
              <a:prstGeom prst="rect">
                <a:avLst/>
              </a:prstGeom>
              <a:blipFill>
                <a:blip r:embed="rId3"/>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6096000" y="3173535"/>
            <a:ext cx="5076699" cy="3182813"/>
          </a:xfrm>
          <a:prstGeom prst="rect">
            <a:avLst/>
          </a:prstGeom>
          <a:ln>
            <a:solidFill>
              <a:schemeClr val="tx1"/>
            </a:solidFill>
          </a:ln>
        </p:spPr>
      </p:pic>
    </p:spTree>
    <p:extLst>
      <p:ext uri="{BB962C8B-B14F-4D97-AF65-F5344CB8AC3E}">
        <p14:creationId xmlns:p14="http://schemas.microsoft.com/office/powerpoint/2010/main" val="13268111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below for 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70</a:t>
            </a:fld>
            <a:endParaRPr lang="en-US"/>
          </a:p>
        </p:txBody>
      </p:sp>
      <p:pic>
        <p:nvPicPr>
          <p:cNvPr id="7" name="Picture 6"/>
          <p:cNvPicPr>
            <a:picLocks noChangeAspect="1"/>
          </p:cNvPicPr>
          <p:nvPr/>
        </p:nvPicPr>
        <p:blipFill>
          <a:blip r:embed="rId2"/>
          <a:stretch>
            <a:fillRect/>
          </a:stretch>
        </p:blipFill>
        <p:spPr>
          <a:xfrm>
            <a:off x="5996206" y="1900509"/>
            <a:ext cx="5555359" cy="3482906"/>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71</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25751907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4="http://schemas.microsoft.com/office/drawing/2010/main" xmlns="" xmlns:a16="http://schemas.microsoft.com/office/drawing/2014/main" val="20000"/>
                        </a:ext>
                      </a:extLst>
                    </a:gridCol>
                    <a:gridCol w="2600562">
                      <a:extLst>
                        <a:ext uri="{9D8B030D-6E8A-4147-A177-3AD203B41FA5}">
                          <a16:colId xmlns:a14="http://schemas.microsoft.com/office/drawing/2010/main" xmlns="" xmlns:a16="http://schemas.microsoft.com/office/drawing/2014/main" val="20001"/>
                        </a:ext>
                      </a:extLst>
                    </a:gridCol>
                    <a:gridCol w="2600562">
                      <a:extLst>
                        <a:ext uri="{9D8B030D-6E8A-4147-A177-3AD203B41FA5}">
                          <a16:colId xmlns:a14="http://schemas.microsoft.com/office/drawing/2010/main" xmlns="" xmlns:a16="http://schemas.microsoft.com/office/drawing/2014/main" val="20002"/>
                        </a:ext>
                      </a:extLst>
                    </a:gridCol>
                    <a:gridCol w="2600562">
                      <a:extLst>
                        <a:ext uri="{9D8B030D-6E8A-4147-A177-3AD203B41FA5}">
                          <a16:colId xmlns:a14="http://schemas.microsoft.com/office/drawing/2010/main" xmlns=""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4="http://schemas.microsoft.com/office/drawing/2010/main" xmlns=""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72</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3975259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73</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896394" cy="4300921"/>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The transverse </a:t>
                </a:r>
                <a:r>
                  <a:rPr lang="en-US" sz="2000" b="1" dirty="0" smtClean="0">
                    <a:latin typeface="Times New Roman" panose="02020603050405020304" pitchFamily="18" charset="0"/>
                    <a:cs typeface="Times New Roman" panose="02020603050405020304" pitchFamily="18" charset="0"/>
                  </a:rPr>
                  <a:t>E</a:t>
                </a:r>
                <a:r>
                  <a:rPr lang="en-US" sz="2000" dirty="0" smtClean="0">
                    <a:latin typeface="Times New Roman" panose="02020603050405020304" pitchFamily="18" charset="0"/>
                    <a:cs typeface="Times New Roman" panose="02020603050405020304" pitchFamily="18" charset="0"/>
                  </a:rPr>
                  <a:t> ﬁeld lines are </a:t>
                </a:r>
                <a:r>
                  <a:rPr lang="en-US" sz="2000" dirty="0">
                    <a:latin typeface="Times New Roman" panose="02020603050405020304" pitchFamily="18" charset="0"/>
                    <a:cs typeface="Times New Roman" panose="02020603050405020304" pitchFamily="18" charset="0"/>
                  </a:rPr>
                  <a:t>closed, encircling the magnetic wires. The </a:t>
                </a:r>
                <a:r>
                  <a:rPr lang="en-US" sz="2000" dirty="0" smtClean="0">
                    <a:latin typeface="Times New Roman" panose="02020603050405020304" pitchFamily="18" charset="0"/>
                    <a:cs typeface="Times New Roman" panose="02020603050405020304" pitchFamily="18" charset="0"/>
                  </a:rPr>
                  <a:t>transverse </a:t>
                </a:r>
                <a:r>
                  <a:rPr lang="en-US" sz="2000" b="1" dirty="0" smtClean="0">
                    <a:latin typeface="Times New Roman" panose="02020603050405020304" pitchFamily="18" charset="0"/>
                    <a:cs typeface="Times New Roman" panose="02020603050405020304" pitchFamily="18" charset="0"/>
                  </a:rPr>
                  <a:t>H</a:t>
                </a:r>
                <a:r>
                  <a:rPr lang="en-US" sz="2000" dirty="0" smtClean="0">
                    <a:latin typeface="Times New Roman" panose="02020603050405020304" pitchFamily="18" charset="0"/>
                    <a:cs typeface="Times New Roman" panose="02020603050405020304" pitchFamily="18" charset="0"/>
                  </a:rPr>
                  <a:t> ﬁeld lines </a:t>
                </a:r>
                <a:r>
                  <a:rPr lang="en-US" sz="2000" dirty="0">
                    <a:latin typeface="Times New Roman" panose="02020603050405020304" pitchFamily="18" charset="0"/>
                    <a:cs typeface="Times New Roman" panose="02020603050405020304" pitchFamily="18" charset="0"/>
                  </a:rPr>
                  <a:t>are open, starting and ending at the magnetic wires</a:t>
                </a:r>
                <a:r>
                  <a:rPr lang="en-US" sz="2000" dirty="0" smtClean="0">
                    <a:latin typeface="Times New Roman" panose="02020603050405020304" pitchFamily="18" charset="0"/>
                    <a:cs typeface="Times New Roman" panose="02020603050405020304" pitchFamily="18" charset="0"/>
                  </a:rPr>
                  <a:t>.</a:t>
                </a:r>
              </a:p>
              <a:p>
                <a:endParaRPr lang="en-US" sz="2000" b="0" dirty="0" smtClean="0">
                  <a:latin typeface="Times New Roman" panose="02020603050405020304" pitchFamily="18" charset="0"/>
                  <a:cs typeface="Times New Roman" panose="02020603050405020304" pitchFamily="18" charset="0"/>
                </a:endParaRPr>
              </a:p>
              <a:p>
                <a:r>
                  <a:rPr lang="en-US" sz="2000"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I</m:t>
                          </m:r>
                        </m:e>
                        <m:sub>
                          <m:r>
                            <m:rPr>
                              <m:sty m:val="p"/>
                            </m:rPr>
                            <a:rPr lang="en-US" sz="2000" b="0" i="0" smtClean="0">
                              <a:latin typeface="Cambria Math" panose="02040503050406030204" pitchFamily="18" charset="0"/>
                            </a:rPr>
                            <m:t>m</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disp</m:t>
                          </m:r>
                        </m:sub>
                      </m:sSub>
                      <m:r>
                        <a:rPr lang="en-US" sz="2000" b="0" i="0" smtClean="0">
                          <a:latin typeface="Cambria Math" panose="02040503050406030204" pitchFamily="18" charset="0"/>
                        </a:rPr>
                        <m:t>=</m:t>
                      </m:r>
                      <m:f>
                        <m:fPr>
                          <m:ctrlPr>
                            <a:rPr lang="en-US" sz="2000" b="0" i="1" smtClean="0">
                              <a:latin typeface="Cambria Math" panose="02040503050406030204" pitchFamily="18" charset="0"/>
                            </a:rPr>
                          </m:ctrlPr>
                        </m:fPr>
                        <m:num>
                          <m:r>
                            <m:rPr>
                              <m:sty m:val="p"/>
                            </m:rPr>
                            <a:rPr lang="en-US" sz="2000" b="0" i="0" smtClean="0">
                              <a:latin typeface="Cambria Math" panose="02040503050406030204" pitchFamily="18" charset="0"/>
                            </a:rPr>
                            <m:t>dΦ</m:t>
                          </m:r>
                        </m:num>
                        <m:den>
                          <m:r>
                            <m:rPr>
                              <m:sty m:val="p"/>
                            </m:rPr>
                            <a:rPr lang="en-US" sz="2000" b="0" i="0" smtClean="0">
                              <a:latin typeface="Cambria Math" panose="02040503050406030204" pitchFamily="18" charset="0"/>
                            </a:rPr>
                            <m:t>dt</m:t>
                          </m:r>
                        </m:den>
                      </m:f>
                    </m:oMath>
                  </m:oMathPara>
                </a14:m>
                <a:endParaRPr lang="en-US" sz="2000" b="0" dirty="0">
                  <a:latin typeface="Times New Roman" panose="02020603050405020304" pitchFamily="18" charset="0"/>
                  <a:cs typeface="Times New Roman" panose="02020603050405020304" pitchFamily="18" charset="0"/>
                </a:endParaRPr>
              </a:p>
              <a:p>
                <a:r>
                  <a:rPr lang="en-US" sz="2000" b="0" dirty="0">
                    <a:latin typeface="Times New Roman" panose="02020603050405020304" pitchFamily="18" charset="0"/>
                    <a:cs typeface="Times New Roman" panose="02020603050405020304" pitchFamily="18" charset="0"/>
                  </a:rPr>
                  <a:t>2. External Electric </a:t>
                </a:r>
                <a:r>
                  <a:rPr lang="en-US" sz="2000" b="0" dirty="0" smtClean="0">
                    <a:latin typeface="Times New Roman" panose="02020603050405020304" pitchFamily="18" charset="0"/>
                    <a:cs typeface="Times New Roman" panose="02020603050405020304" pitchFamily="18" charset="0"/>
                  </a:rPr>
                  <a:t>Field</a:t>
                </a:r>
                <a:endParaRPr lang="en-US" sz="20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E</m:t>
                      </m:r>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r</m:t>
                          </m:r>
                        </m:e>
                      </m:d>
                      <m:r>
                        <a:rPr lang="en-US" sz="2000" b="0" i="0"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I</m:t>
                              </m:r>
                            </m:e>
                            <m:sub>
                              <m:r>
                                <m:rPr>
                                  <m:sty m:val="p"/>
                                </m:rPr>
                                <a:rPr lang="en-US" sz="2000" b="0" i="0" smtClean="0">
                                  <a:latin typeface="Cambria Math" panose="02040503050406030204" pitchFamily="18" charset="0"/>
                                </a:rPr>
                                <m:t>m</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disp</m:t>
                              </m:r>
                            </m:sub>
                          </m:sSub>
                        </m:num>
                        <m:den>
                          <m:r>
                            <a:rPr lang="en-US" sz="2000" b="0" i="0" smtClean="0">
                              <a:latin typeface="Cambria Math" panose="02040503050406030204" pitchFamily="18" charset="0"/>
                            </a:rPr>
                            <m:t>2</m:t>
                          </m:r>
                          <m:r>
                            <m:rPr>
                              <m:sty m:val="p"/>
                            </m:rPr>
                            <a:rPr lang="en-US" sz="2000" b="0" i="0" smtClean="0">
                              <a:latin typeface="Cambria Math" panose="02040503050406030204" pitchFamily="18" charset="0"/>
                              <a:ea typeface="Cambria Math" panose="02040503050406030204" pitchFamily="18" charset="0"/>
                            </a:rPr>
                            <m:t>πr</m:t>
                          </m:r>
                        </m:den>
                      </m:f>
                    </m:oMath>
                  </m:oMathPara>
                </a14:m>
                <a:endParaRPr lang="en-US" sz="2000" b="0" dirty="0">
                  <a:latin typeface="Times New Roman" panose="02020603050405020304" pitchFamily="18" charset="0"/>
                  <a:cs typeface="Times New Roman" panose="02020603050405020304" pitchFamily="18" charset="0"/>
                </a:endParaRPr>
              </a:p>
              <a:p>
                <a:r>
                  <a:rPr lang="en-US" sz="2000" b="0" dirty="0">
                    <a:latin typeface="Times New Roman" panose="02020603050405020304" pitchFamily="18" charset="0"/>
                    <a:cs typeface="Times New Roman" panose="02020603050405020304" pitchFamily="18" charset="0"/>
                  </a:rPr>
                  <a:t>3. External Magnetic </a:t>
                </a:r>
                <a:r>
                  <a:rPr lang="en-US" sz="2000" b="0" dirty="0" smtClean="0">
                    <a:latin typeface="Times New Roman" panose="02020603050405020304" pitchFamily="18" charset="0"/>
                    <a:cs typeface="Times New Roman" panose="02020603050405020304" pitchFamily="18" charset="0"/>
                  </a:rPr>
                  <a:t>Field</a:t>
                </a:r>
                <a:endParaRPr lang="en-US" sz="20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H</m:t>
                      </m:r>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r</m:t>
                          </m:r>
                        </m:e>
                      </m:d>
                      <m:r>
                        <a:rPr lang="en-US" sz="2000" b="0" i="0"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V</m:t>
                              </m:r>
                            </m:e>
                            <m:sub>
                              <m:r>
                                <m:rPr>
                                  <m:sty m:val="p"/>
                                </m:rPr>
                                <a:rPr lang="en-US" sz="2000" b="0" i="0" smtClean="0">
                                  <a:latin typeface="Cambria Math" panose="02040503050406030204" pitchFamily="18" charset="0"/>
                                </a:rPr>
                                <m:t>m</m:t>
                              </m:r>
                            </m:sub>
                          </m:sSub>
                        </m:num>
                        <m:den>
                          <m:r>
                            <m:rPr>
                              <m:sty m:val="p"/>
                            </m:rPr>
                            <a:rPr lang="en-US" sz="2000" b="0" i="0" smtClean="0">
                              <a:latin typeface="Cambria Math" panose="02040503050406030204" pitchFamily="18" charset="0"/>
                            </a:rPr>
                            <m:t>r</m:t>
                          </m:r>
                        </m:den>
                      </m:f>
                    </m:oMath>
                  </m:oMathPara>
                </a14:m>
                <a:endParaRPr lang="en-US" sz="2000" b="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896394" cy="4300921"/>
              </a:xfrm>
              <a:prstGeom prst="rect">
                <a:avLst/>
              </a:prstGeom>
              <a:blipFill>
                <a:blip r:embed="rId3"/>
                <a:stretch>
                  <a:fillRect l="-1370" t="-708" r="-249"/>
                </a:stretch>
              </a:blipFill>
            </p:spPr>
            <p:txBody>
              <a:bodyPr/>
              <a:lstStyle/>
              <a:p>
                <a:r>
                  <a:rPr lang="en-US">
                    <a:noFill/>
                  </a:rPr>
                  <a:t> </a:t>
                </a:r>
              </a:p>
            </p:txBody>
          </p:sp>
        </mc:Fallback>
      </mc:AlternateContent>
    </p:spTree>
    <p:extLst>
      <p:ext uri="{BB962C8B-B14F-4D97-AF65-F5344CB8AC3E}">
        <p14:creationId xmlns:p14="http://schemas.microsoft.com/office/powerpoint/2010/main" val="387281932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Per unit Length Transverse Inductance of </a:t>
            </a:r>
            <a:r>
              <a:rPr lang="en-US" dirty="0">
                <a:latin typeface="Times New Roman" panose="02020603050405020304" pitchFamily="18" charset="0"/>
                <a:cs typeface="Times New Roman" panose="02020603050405020304" pitchFamily="18" charset="0"/>
              </a:rPr>
              <a:t>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327469" cy="4351338"/>
              </a:xfrm>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𝑇</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𝐸𝐿𝑇𝐿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𝜋𝜀</m:t>
                        </m:r>
                      </m:num>
                      <m:den>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𝑟</m:t>
                            </m:r>
                          </m:den>
                        </m:f>
                        <m:r>
                          <a:rPr lang="en-US" b="0" i="1" smtClean="0">
                            <a:latin typeface="Cambria Math" panose="02040503050406030204" pitchFamily="18" charset="0"/>
                          </a:rPr>
                          <m:t>)</m:t>
                        </m:r>
                      </m:den>
                    </m:f>
                  </m:oMath>
                </a14:m>
                <a:endParaRPr lang="en-US" dirty="0" smtClean="0"/>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𝐸𝐿𝑇𝐿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𝑟</m:t>
                                </m:r>
                              </m:den>
                            </m:f>
                          </m:e>
                        </m:d>
                      </m:e>
                    </m:fun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rPr>
                          <m:t>8</m:t>
                        </m:r>
                        <m:r>
                          <a:rPr lang="en-US" i="1">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327469" cy="4351338"/>
              </a:xfrm>
              <a:blipFill>
                <a:blip r:embed="rId2"/>
                <a:stretch>
                  <a:fillRect/>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smtClean="0"/>
              <a:t>Modeling and Simulation of Magnetic Transmission Lines</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74</a:t>
            </a:fld>
            <a:endParaRPr lang="en-US"/>
          </a:p>
        </p:txBody>
      </p:sp>
      <p:pic>
        <p:nvPicPr>
          <p:cNvPr id="6" name="Content Placeholder 5"/>
          <p:cNvPicPr>
            <a:picLocks noChangeAspect="1"/>
          </p:cNvPicPr>
          <p:nvPr/>
        </p:nvPicPr>
        <p:blipFill rotWithShape="1">
          <a:blip r:embed="rId3"/>
          <a:srcRect l="17258" r="20836"/>
          <a:stretch/>
        </p:blipFill>
        <p:spPr>
          <a:xfrm>
            <a:off x="6439988" y="1870075"/>
            <a:ext cx="5499463" cy="4351338"/>
          </a:xfrm>
          <a:prstGeom prst="rect">
            <a:avLst/>
          </a:prstGeom>
          <a:ln>
            <a:solidFill>
              <a:schemeClr val="tx1"/>
            </a:solidFill>
          </a:ln>
        </p:spPr>
      </p:pic>
    </p:spTree>
    <p:extLst>
      <p:ext uri="{BB962C8B-B14F-4D97-AF65-F5344CB8AC3E}">
        <p14:creationId xmlns:p14="http://schemas.microsoft.com/office/powerpoint/2010/main" val="42907406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Magnetic Voltage and Current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945187" y="2024539"/>
            <a:ext cx="5330825" cy="3997960"/>
          </a:xfrm>
          <a:prstGeom prst="rect">
            <a:avLst/>
          </a:prstGeom>
          <a:noFill/>
          <a:ln>
            <a:solidFill>
              <a:schemeClr val="tx1"/>
            </a:solidFill>
          </a:ln>
        </p:spPr>
      </p:pic>
      <p:sp>
        <p:nvSpPr>
          <p:cNvPr id="6"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is communicated across the transmission line by the complex magnetic voltage and magnetic current. </a:t>
            </a:r>
          </a:p>
          <a:p>
            <a:r>
              <a:rPr lang="en-US" dirty="0" smtClean="0">
                <a:latin typeface="Times New Roman" panose="02020603050405020304" pitchFamily="18" charset="0"/>
                <a:cs typeface="Times New Roman" panose="02020603050405020304" pitchFamily="18" charset="0"/>
              </a:rPr>
              <a:t>The voltage and current have a phase displacement to </a:t>
            </a:r>
            <a:r>
              <a:rPr lang="en-US" dirty="0" err="1" smtClean="0">
                <a:latin typeface="Times New Roman" panose="02020603050405020304" pitchFamily="18" charset="0"/>
                <a:cs typeface="Times New Roman" panose="02020603050405020304" pitchFamily="18" charset="0"/>
              </a:rPr>
              <a:t>tansmit</a:t>
            </a:r>
            <a:r>
              <a:rPr lang="en-US" dirty="0" smtClean="0">
                <a:latin typeface="Times New Roman" panose="02020603050405020304" pitchFamily="18" charset="0"/>
                <a:cs typeface="Times New Roman" panose="02020603050405020304" pitchFamily="18" charset="0"/>
              </a:rPr>
              <a:t> active and reactive power.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05893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3.3. Evolution of </a:t>
            </a:r>
            <a:r>
              <a:rPr lang="en-US" dirty="0" err="1" smtClean="0">
                <a:latin typeface="Times New Roman" pitchFamily="18" charset="0"/>
                <a:cs typeface="Times New Roman" pitchFamily="18" charset="0"/>
              </a:rPr>
              <a:t>Poynting</a:t>
            </a:r>
            <a:r>
              <a:rPr lang="en-US" dirty="0" smtClean="0">
                <a:latin typeface="Times New Roman" pitchFamily="18" charset="0"/>
                <a:cs typeface="Times New Roman" pitchFamily="18" charset="0"/>
              </a:rPr>
              <a:t> Flux Density</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465320" cy="4351338"/>
              </a:xfrm>
            </p:spPr>
            <p:txBody>
              <a:bodyPr>
                <a:normAutofit lnSpcReduction="10000"/>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lead to a sudden burst of energy. </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Poynting</a:t>
                </a:r>
                <a:r>
                  <a:rPr lang="en-US" dirty="0" smtClean="0">
                    <a:latin typeface="Times New Roman" panose="02020603050405020304" pitchFamily="18" charset="0"/>
                    <a:cs typeface="Times New Roman" panose="02020603050405020304" pitchFamily="18" charset="0"/>
                  </a:rPr>
                  <a:t> Flux Density in the direction of propagation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𝑧</m:t>
                        </m:r>
                      </m:sub>
                    </m:sSub>
                  </m:oMath>
                </a14:m>
                <a:r>
                  <a:rPr lang="en-US" dirty="0" smtClean="0">
                    <a:latin typeface="Times New Roman" panose="02020603050405020304" pitchFamily="18" charset="0"/>
                    <a:cs typeface="Times New Roman" panose="02020603050405020304" pitchFamily="18" charset="0"/>
                  </a:rPr>
                  <a:t> represents the flow of power across the transmission line.</a:t>
                </a:r>
              </a:p>
              <a:p>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𝑺</m:t>
                      </m:r>
                      <m:r>
                        <a:rPr lang="en-US" b="1"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b="1" i="1">
                          <a:latin typeface="Cambria Math" panose="02040503050406030204" pitchFamily="18" charset="0"/>
                        </a:rPr>
                        <m:t>𝑬</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m:t>
                          </m:r>
                        </m:sup>
                      </m:sSup>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465320" cy="4351338"/>
              </a:xfrm>
              <a:blipFill>
                <a:blip r:embed="rId2"/>
                <a:stretch>
                  <a:fillRect l="-2459" t="-3361" r="-4508"/>
                </a:stretch>
              </a:blipFill>
            </p:spPr>
            <p:txBody>
              <a:bodyPr/>
              <a:lstStyle/>
              <a:p>
                <a:r>
                  <a:rPr lang="en-US">
                    <a:noFill/>
                  </a:rPr>
                  <a:t> </a:t>
                </a:r>
              </a:p>
            </p:txBody>
          </p:sp>
        </mc:Fallback>
      </mc:AlternateContent>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648325" y="1972469"/>
            <a:ext cx="5924550" cy="4057650"/>
          </a:xfrm>
          <a:prstGeom prst="rect">
            <a:avLst/>
          </a:prstGeom>
          <a:noFill/>
          <a:ln>
            <a:solidFill>
              <a:schemeClr val="tx1"/>
            </a:solid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a:rPr>
                                    <m:t>𝑥</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a:rPr>
                                    <m:t>𝑥</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2212582"/>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Propagation Constant versus bias</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552218" y="2763875"/>
            <a:ext cx="5400791" cy="3182813"/>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p:sp>
        <p:nvSpPr>
          <p:cNvPr id="9" name="TextBox 8"/>
          <p:cNvSpPr txBox="1"/>
          <p:nvPr/>
        </p:nvSpPr>
        <p:spPr>
          <a:xfrm>
            <a:off x="838201" y="1667554"/>
            <a:ext cx="983415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magnetic bias can be used to modulate the Attenuation Constant and Phase velocity.</a:t>
            </a:r>
            <a:endParaRPr lang="en-US"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953009" y="2763875"/>
            <a:ext cx="5400791" cy="3182813"/>
          </a:xfrm>
          <a:prstGeom prst="rect">
            <a:avLst/>
          </a:prstGeom>
          <a:ln>
            <a:solidFill>
              <a:schemeClr val="tx1"/>
            </a:solidFill>
          </a:ln>
        </p:spPr>
      </p:pic>
    </p:spTree>
    <p:extLst>
      <p:ext uri="{BB962C8B-B14F-4D97-AF65-F5344CB8AC3E}">
        <p14:creationId xmlns:p14="http://schemas.microsoft.com/office/powerpoint/2010/main" val="39333220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56618"/>
                <a:ext cx="5372100" cy="4351338"/>
              </a:xfrm>
            </p:spPr>
            <p:txBody>
              <a:bodyPr>
                <a:normAutofit/>
              </a:bodyPr>
              <a:lstStyle/>
              <a:p>
                <a:pPr marL="285750" indent="-285750"/>
                <a:r>
                  <a:rPr lang="en-US" dirty="0" smtClean="0">
                    <a:latin typeface="Cambria Math" panose="02040503050406030204" pitchFamily="18" charset="0"/>
                  </a:rPr>
                  <a:t>The phase velocity was calculated by the following relation:</a:t>
                </a:r>
                <a:endParaRPr lang="en-US"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𝑝</m:t>
                          </m:r>
                        </m:sub>
                      </m:sSub>
                      <m:d>
                        <m:dPr>
                          <m:ctrlPr>
                            <a:rPr lang="en-US" i="1">
                              <a:latin typeface="Cambria Math" panose="02040503050406030204" pitchFamily="18" charset="0"/>
                            </a:rPr>
                          </m:ctrlPr>
                        </m:dPr>
                        <m:e>
                          <m:r>
                            <m:rPr>
                              <m:sty m:val="p"/>
                            </m:rPr>
                            <a:rPr lang="en-US">
                              <a:latin typeface="Cambria Math" panose="02040503050406030204" pitchFamily="18" charset="0"/>
                            </a:rPr>
                            <m:t>ω</m:t>
                          </m:r>
                        </m:e>
                      </m:d>
                      <m:r>
                        <a:rPr lang="en-US">
                          <a:latin typeface="Cambria Math" panose="02040503050406030204" pitchFamily="18" charset="0"/>
                        </a:rPr>
                        <m:t>=</m:t>
                      </m:r>
                      <m:f>
                        <m:fPr>
                          <m:ctrlPr>
                            <a:rPr lang="en-US" i="1">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𝜔</m:t>
                          </m:r>
                        </m:num>
                        <m:den>
                          <m:r>
                            <a:rPr lang="en-US" i="1" smtClean="0">
                              <a:latin typeface="Cambria Math" panose="02040503050406030204" pitchFamily="18" charset="0"/>
                              <a:ea typeface="Cambria Math" panose="02040503050406030204" pitchFamily="18" charset="0"/>
                            </a:rPr>
                            <m:t>𝛽</m:t>
                          </m:r>
                        </m:den>
                      </m:f>
                    </m:oMath>
                  </m:oMathPara>
                </a14:m>
                <a:endParaRPr lang="en-US" i="1" dirty="0">
                  <a:latin typeface="Cambria Math" panose="02040503050406030204" pitchFamily="18" charset="0"/>
                </a:endParaRPr>
              </a:p>
              <a:p>
                <a:endParaRPr lang="en-US" dirty="0">
                  <a:latin typeface="Cambria Math" panose="02040503050406030204" pitchFamily="18"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56618"/>
                <a:ext cx="5372100" cy="4351338"/>
              </a:xfrm>
              <a:blipFill>
                <a:blip r:embed="rId2"/>
                <a:stretch>
                  <a:fillRect l="-2043" t="-2521"/>
                </a:stretch>
              </a:blipFill>
            </p:spPr>
            <p:txBody>
              <a:bodyPr/>
              <a:lstStyle/>
              <a:p>
                <a:r>
                  <a:rPr lang="en-US" dirty="0">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p:pic>
        <p:nvPicPr>
          <p:cNvPr id="7" name="Picture 6"/>
          <p:cNvPicPr>
            <a:picLocks noChangeAspect="1"/>
          </p:cNvPicPr>
          <p:nvPr/>
        </p:nvPicPr>
        <p:blipFill>
          <a:blip r:embed="rId3"/>
          <a:stretch>
            <a:fillRect/>
          </a:stretch>
        </p:blipFill>
        <p:spPr>
          <a:xfrm>
            <a:off x="5933319" y="1690688"/>
            <a:ext cx="5420481" cy="3581900"/>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An electron in an atomic orbital possesses </a:t>
                </a:r>
                <a:r>
                  <a:rPr lang="en-US" dirty="0">
                    <a:latin typeface="Times New Roman" pitchFamily="18" charset="0"/>
                    <a:ea typeface="Cambria Math" panose="02040503050406030204" pitchFamily="18" charset="0"/>
                    <a:cs typeface="Times New Roman" pitchFamily="18" charset="0"/>
                  </a:rPr>
                  <a:t>a Magnetic Moment </a:t>
                </a:r>
                <a:r>
                  <a:rPr lang="en-US" dirty="0" smtClean="0">
                    <a:latin typeface="Times New Roman" pitchFamily="18" charset="0"/>
                    <a:ea typeface="Cambria Math" panose="02040503050406030204" pitchFamily="18" charset="0"/>
                    <a:cs typeface="Times New Roman" pitchFamily="18" charset="0"/>
                  </a:rPr>
                  <a:t>due to its rotation in a loop </a:t>
                </a:r>
                <a:r>
                  <a:rPr lang="en-US" dirty="0">
                    <a:latin typeface="Times New Roman" pitchFamily="18" charset="0"/>
                    <a:ea typeface="Cambria Math" panose="02040503050406030204" pitchFamily="18" charset="0"/>
                    <a:cs typeface="Times New Roman" pitchFamily="18" charset="0"/>
                  </a:rPr>
                  <a:t>(orbital </a:t>
                </a:r>
                <a:r>
                  <a:rPr lang="en-US" dirty="0" smtClean="0">
                    <a:latin typeface="Times New Roman" pitchFamily="18" charset="0"/>
                    <a:ea typeface="Cambria Math" panose="02040503050406030204" pitchFamily="18" charset="0"/>
                    <a:cs typeface="Times New Roman" pitchFamily="18" charset="0"/>
                  </a:rPr>
                  <a:t>moment) and spin around an axis (spin </a:t>
                </a:r>
                <a:r>
                  <a:rPr lang="en-US" dirty="0">
                    <a:latin typeface="Times New Roman" pitchFamily="18" charset="0"/>
                    <a:ea typeface="Cambria Math" panose="02040503050406030204" pitchFamily="18" charset="0"/>
                    <a:cs typeface="Times New Roman" pitchFamily="18" charset="0"/>
                  </a:rPr>
                  <a:t>moment</a:t>
                </a:r>
                <a:r>
                  <a:rPr lang="en-US" dirty="0" smtClean="0">
                    <a:latin typeface="Times New Roman" pitchFamily="18" charset="0"/>
                    <a:ea typeface="Cambria Math" panose="02040503050406030204"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itchFamily="18" charset="0"/>
                        </a:rPr>
                        <m:t>𝒎</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𝐼</m:t>
                      </m:r>
                      <m:r>
                        <a:rPr lang="en-US" b="1" i="1" smtClean="0">
                          <a:latin typeface="Cambria Math" panose="02040503050406030204" pitchFamily="18" charset="0"/>
                          <a:ea typeface="Cambria Math" panose="02040503050406030204" pitchFamily="18" charset="0"/>
                          <a:cs typeface="Times New Roman" pitchFamily="18" charset="0"/>
                        </a:rPr>
                        <m:t>𝑨</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𝛾</m:t>
                      </m:r>
                      <m:r>
                        <a:rPr lang="en-US" b="1" i="1" smtClean="0">
                          <a:latin typeface="Cambria Math" panose="02040503050406030204" pitchFamily="18" charset="0"/>
                          <a:ea typeface="Cambria Math" panose="02040503050406030204" pitchFamily="18" charset="0"/>
                          <a:cs typeface="Times New Roman" pitchFamily="18" charset="0"/>
                        </a:rPr>
                        <m:t>𝑳</m:t>
                      </m:r>
                    </m:oMath>
                  </m:oMathPara>
                </a14:m>
                <a:endParaRPr lang="en-US" b="1" dirty="0" smtClean="0">
                  <a:latin typeface="Times New Roman" pitchFamily="18" charset="0"/>
                  <a:ea typeface="Cambria Math" panose="02040503050406030204" pitchFamily="18" charset="0"/>
                  <a:cs typeface="Times New Roman" pitchFamily="18" charset="0"/>
                </a:endParaRPr>
              </a:p>
              <a:p>
                <a:pPr marL="457200" lvl="1" indent="0">
                  <a:buNone/>
                </a:pPr>
                <a:r>
                  <a:rPr lang="en-US" dirty="0" smtClean="0">
                    <a:latin typeface="Times New Roman" pitchFamily="18" charset="0"/>
                    <a:ea typeface="Cambria Math" panose="02040503050406030204" pitchFamily="18" charset="0"/>
                    <a:cs typeface="Times New Roman" pitchFamily="18" charset="0"/>
                  </a:rPr>
                  <a:t>where I is the bound current, </a:t>
                </a:r>
                <a:r>
                  <a:rPr lang="en-US" b="1" dirty="0" smtClean="0">
                    <a:latin typeface="Times New Roman" pitchFamily="18" charset="0"/>
                    <a:ea typeface="Cambria Math" panose="02040503050406030204" pitchFamily="18" charset="0"/>
                    <a:cs typeface="Times New Roman" pitchFamily="18" charset="0"/>
                  </a:rPr>
                  <a:t>A</a:t>
                </a:r>
                <a:r>
                  <a:rPr lang="en-US" dirty="0" smtClean="0">
                    <a:latin typeface="Times New Roman" pitchFamily="18" charset="0"/>
                    <a:ea typeface="Cambria Math" panose="02040503050406030204" pitchFamily="18" charset="0"/>
                    <a:cs typeface="Times New Roman" pitchFamily="18" charset="0"/>
                  </a:rPr>
                  <a:t> is the loop area, </a:t>
                </a:r>
                <a14:m>
                  <m:oMath xmlns:m="http://schemas.openxmlformats.org/officeDocument/2006/math">
                    <m:r>
                      <a:rPr lang="en-US" i="1">
                        <a:latin typeface="Cambria Math" panose="02040503050406030204" pitchFamily="18" charset="0"/>
                        <a:ea typeface="Cambria Math" panose="02040503050406030204" pitchFamily="18" charset="0"/>
                        <a:cs typeface="Times New Roman" pitchFamily="18" charset="0"/>
                      </a:rPr>
                      <m:t>𝛾</m:t>
                    </m:r>
                  </m:oMath>
                </a14:m>
                <a:r>
                  <a:rPr lang="en-US" dirty="0" smtClean="0">
                    <a:latin typeface="Times New Roman" pitchFamily="18" charset="0"/>
                    <a:ea typeface="Cambria Math" panose="02040503050406030204" pitchFamily="18" charset="0"/>
                    <a:cs typeface="Times New Roman" pitchFamily="18" charset="0"/>
                  </a:rPr>
                  <a:t> is the gyromagnetic ratio and  </a:t>
                </a:r>
                <a:r>
                  <a:rPr lang="en-US" b="1" dirty="0" smtClean="0">
                    <a:latin typeface="Times New Roman" pitchFamily="18" charset="0"/>
                    <a:ea typeface="Cambria Math" panose="02040503050406030204" pitchFamily="18" charset="0"/>
                    <a:cs typeface="Times New Roman" pitchFamily="18" charset="0"/>
                  </a:rPr>
                  <a:t>L</a:t>
                </a:r>
                <a:r>
                  <a:rPr lang="en-US" dirty="0" smtClean="0">
                    <a:latin typeface="Times New Roman" pitchFamily="18" charset="0"/>
                    <a:ea typeface="Cambria Math" panose="02040503050406030204" pitchFamily="18" charset="0"/>
                    <a:cs typeface="Times New Roman" pitchFamily="18" charset="0"/>
                  </a:rPr>
                  <a:t> is the angular momentum of the electron.</a:t>
                </a:r>
                <a:endParaRPr lang="en-US" dirty="0">
                  <a:latin typeface="Times New Roman" pitchFamily="18" charset="0"/>
                  <a:ea typeface="Cambria Math" panose="02040503050406030204" pitchFamily="18" charset="0"/>
                  <a:cs typeface="Times New Roman" pitchFamily="18" charset="0"/>
                </a:endParaRPr>
              </a:p>
              <a:p>
                <a:pPr marL="0" indent="0">
                  <a:buNone/>
                </a:pPr>
                <a:r>
                  <a:rPr lang="en-US" dirty="0" smtClean="0">
                    <a:latin typeface="Times New Roman" pitchFamily="18" charset="0"/>
                    <a:ea typeface="Cambria Math" panose="02040503050406030204" pitchFamily="18" charset="0"/>
                    <a:cs typeface="Times New Roman" pitchFamily="18" charset="0"/>
                  </a:rPr>
                  <a:t>3</a:t>
                </a:r>
                <a:r>
                  <a:rPr lang="en-US">
                    <a:latin typeface="Times New Roman" pitchFamily="18" charset="0"/>
                    <a:ea typeface="Cambria Math" panose="02040503050406030204" pitchFamily="18" charset="0"/>
                    <a:cs typeface="Times New Roman" pitchFamily="18" charset="0"/>
                  </a:rPr>
                  <a:t>. </a:t>
                </a:r>
                <a:r>
                  <a:rPr lang="en-US" smtClean="0">
                    <a:latin typeface="Times New Roman" pitchFamily="18" charset="0"/>
                    <a:ea typeface="Cambria Math" panose="02040503050406030204" pitchFamily="18" charset="0"/>
                    <a:cs typeface="Times New Roman" pitchFamily="18" charset="0"/>
                  </a:rPr>
                  <a:t>  Magnetization </a:t>
                </a:r>
                <a:r>
                  <a:rPr lang="en-US" b="1" dirty="0">
                    <a:latin typeface="Times New Roman" pitchFamily="18" charset="0"/>
                    <a:ea typeface="Cambria Math" panose="02040503050406030204" pitchFamily="18" charset="0"/>
                    <a:cs typeface="Times New Roman" pitchFamily="18" charset="0"/>
                  </a:rPr>
                  <a:t>M </a:t>
                </a:r>
                <a:r>
                  <a:rPr lang="en-US" dirty="0" smtClean="0">
                    <a:latin typeface="Times New Roman" pitchFamily="18" charset="0"/>
                    <a:ea typeface="Cambria Math" panose="02040503050406030204" pitchFamily="18" charset="0"/>
                    <a:cs typeface="Times New Roman" pitchFamily="18" charset="0"/>
                  </a:rPr>
                  <a:t>is the </a:t>
                </a:r>
                <a:r>
                  <a:rPr lang="en-US" dirty="0">
                    <a:latin typeface="Times New Roman" pitchFamily="18" charset="0"/>
                    <a:ea typeface="Cambria Math" panose="02040503050406030204" pitchFamily="18" charset="0"/>
                    <a:cs typeface="Times New Roman" pitchFamily="18" charset="0"/>
                  </a:rPr>
                  <a:t>total magnetic dipole moment per unit </a:t>
                </a:r>
                <a:r>
                  <a:rPr lang="en-US" dirty="0" smtClean="0">
                    <a:latin typeface="Times New Roman" pitchFamily="18" charset="0"/>
                    <a:ea typeface="Cambria Math" panose="02040503050406030204" pitchFamily="18" charset="0"/>
                    <a:cs typeface="Times New Roman" pitchFamily="18" charset="0"/>
                  </a:rPr>
                  <a:t>volume.</a:t>
                </a: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1275"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80</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070538"/>
              </a:xfrm>
              <a:prstGeom prst="rect">
                <a:avLst/>
              </a:prstGeom>
            </p:spPr>
            <p:txBody>
              <a:bodyPr wrap="square">
                <a:spAutoFit/>
              </a:bodyPr>
              <a:lstStyle/>
              <a:p>
                <a:pPr marL="285750" indent="-285750">
                  <a:buFont typeface="Arial" pitchFamily="34" charset="0"/>
                  <a:buChar char="•"/>
                </a:pPr>
                <a:r>
                  <a:rPr lang="en-US" sz="2400" dirty="0" smtClean="0">
                    <a:latin typeface="Times New Roman" panose="02020603050405020304" pitchFamily="18" charset="0"/>
                    <a:cs typeface="Times New Roman" panose="02020603050405020304" pitchFamily="18" charset="0"/>
                  </a:rPr>
                  <a:t>The intrinsic wave impedance is given by</a:t>
                </a:r>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a:rPr>
                              <m:t>𝐸</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smtClean="0">
                                <a:latin typeface="Cambria Math" panose="02040503050406030204" pitchFamily="18" charset="0"/>
                              </a:rPr>
                            </m:ctrlPr>
                          </m:sSubPr>
                          <m:e>
                            <m:r>
                              <a:rPr lang="en-US" sz="2400" b="0" i="1" smtClean="0">
                                <a:latin typeface="Cambria Math"/>
                              </a:rPr>
                              <m:t>𝐻</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r>
                      <a:rPr lang="en-US" sz="2400" b="0" i="1" smtClean="0">
                        <a:latin typeface="Cambria Math"/>
                      </a:rPr>
                      <m:t>=</m:t>
                    </m: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m:rPr>
                                <m:sty m:val="p"/>
                              </m:rPr>
                              <a:rPr lang="en-US" sz="2400">
                                <a:latin typeface="Cambria Math" panose="02040503050406030204" pitchFamily="18" charset="0"/>
                              </a:rPr>
                              <m:t>V</m:t>
                            </m:r>
                          </m:e>
                          <m:sub>
                            <m:r>
                              <m:rPr>
                                <m:sty m:val="p"/>
                              </m:rPr>
                              <a:rPr lang="en-US" sz="2400">
                                <a:latin typeface="Cambria Math" panose="02040503050406030204" pitchFamily="18" charset="0"/>
                              </a:rPr>
                              <m:t>m</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I</m:t>
                            </m:r>
                          </m:e>
                          <m:sub>
                            <m:r>
                              <m:rPr>
                                <m:sty m:val="p"/>
                              </m:rPr>
                              <a:rPr lang="en-US" sz="2400">
                                <a:latin typeface="Cambria Math" panose="02040503050406030204" pitchFamily="18" charset="0"/>
                              </a:rPr>
                              <m:t>m</m:t>
                            </m:r>
                            <m:r>
                              <a:rPr lang="en-US" sz="2400">
                                <a:latin typeface="Cambria Math" panose="02040503050406030204" pitchFamily="18" charset="0"/>
                              </a:rPr>
                              <m:t>,</m:t>
                            </m:r>
                            <m:r>
                              <m:rPr>
                                <m:sty m:val="p"/>
                              </m:rPr>
                              <a:rPr lang="en-US" sz="2400">
                                <a:latin typeface="Cambria Math" panose="02040503050406030204" pitchFamily="18" charset="0"/>
                              </a:rPr>
                              <m:t>disp</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den>
                    </m:f>
                  </m:oMath>
                </a14:m>
                <a:endParaRPr lang="en-US" sz="2400" i="1" dirty="0" smtClean="0">
                  <a:latin typeface="Cambria Math" panose="02040503050406030204" pitchFamily="18" charset="0"/>
                </a:endParaRPr>
              </a:p>
              <a:p>
                <a:pPr algn="ctr"/>
                <a:endParaRPr lang="en-US" sz="2400" dirty="0" smtClean="0"/>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den>
                        </m:f>
                      </m:e>
                    </m:rad>
                    <m:r>
                      <a:rPr lang="en-US" sz="2400" b="0" i="1" smtClean="0">
                        <a:latin typeface="Cambria Math" panose="02040503050406030204" pitchFamily="18" charset="0"/>
                      </a:rPr>
                      <m:t>=</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r>
                              <m:rPr>
                                <m:sty m:val="p"/>
                              </m:rPr>
                              <a:rPr lang="en-US" sz="2400">
                                <a:latin typeface="Cambria Math" panose="02040503050406030204" pitchFamily="18" charset="0"/>
                              </a:rPr>
                              <m:t>jωμ</m:t>
                            </m:r>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den>
                        </m:f>
                      </m:e>
                    </m:rad>
                  </m:oMath>
                </a14:m>
                <a:endParaRPr lang="en-US" sz="2400" dirty="0" smtClean="0"/>
              </a:p>
              <a:p>
                <a:pPr algn="ctr"/>
                <a:endParaRPr lang="en-US" sz="2400" dirty="0"/>
              </a:p>
              <a:p>
                <a:pPr marL="285750" indent="-285750">
                  <a:buFont typeface="Arial" pitchFamily="34" charset="0"/>
                  <a:buChar char="•"/>
                </a:pPr>
                <a:r>
                  <a:rPr lang="en-US" sz="2400" dirty="0">
                    <a:latin typeface="Times New Roman" panose="02020603050405020304" pitchFamily="18" charset="0"/>
                    <a:cs typeface="Times New Roman" panose="02020603050405020304" pitchFamily="18" charset="0"/>
                  </a:rPr>
                  <a:t>Near 1 GHz, the permeability drops to 1 hence the intrinsic impedance approaches 377 Ohm. </a:t>
                </a: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070538"/>
              </a:xfrm>
              <a:prstGeom prst="rect">
                <a:avLst/>
              </a:prstGeom>
              <a:blipFill>
                <a:blip r:embed="rId2"/>
                <a:stretch>
                  <a:fillRect l="-1602" t="-1198" b="-2545"/>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832920" y="2232492"/>
            <a:ext cx="5555359" cy="3482906"/>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Intrinsic Wave Impedance versus bias</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838200" y="2727613"/>
            <a:ext cx="5400791" cy="3182813"/>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81</a:t>
            </a:fld>
            <a:endParaRPr lang="en-US"/>
          </a:p>
        </p:txBody>
      </p:sp>
      <p:pic>
        <p:nvPicPr>
          <p:cNvPr id="7" name="Picture 6"/>
          <p:cNvPicPr>
            <a:picLocks noChangeAspect="1"/>
          </p:cNvPicPr>
          <p:nvPr/>
        </p:nvPicPr>
        <p:blipFill>
          <a:blip r:embed="rId3"/>
          <a:stretch>
            <a:fillRect/>
          </a:stretch>
        </p:blipFill>
        <p:spPr>
          <a:xfrm>
            <a:off x="6238991" y="2727613"/>
            <a:ext cx="5400791" cy="3182813"/>
          </a:xfrm>
          <a:prstGeom prst="rect">
            <a:avLst/>
          </a:prstGeom>
          <a:ln>
            <a:solidFill>
              <a:schemeClr val="tx1"/>
            </a:solidFill>
          </a:ln>
        </p:spPr>
      </p:pic>
      <p:sp>
        <p:nvSpPr>
          <p:cNvPr id="8" name="Rectangle 7"/>
          <p:cNvSpPr/>
          <p:nvPr/>
        </p:nvSpPr>
        <p:spPr>
          <a:xfrm>
            <a:off x="990599" y="1743430"/>
            <a:ext cx="10269583" cy="830997"/>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magnetic bias can be used to modulate the </a:t>
            </a:r>
            <a:r>
              <a:rPr lang="en-US" sz="2400" dirty="0" smtClean="0">
                <a:latin typeface="Times New Roman" panose="02020603050405020304" pitchFamily="18" charset="0"/>
                <a:cs typeface="Times New Roman" panose="02020603050405020304" pitchFamily="18" charset="0"/>
              </a:rPr>
              <a:t>Intrinsic Wave Impedance of the Magnetic Transmission Line.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41969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82</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0419"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0419" y="1961383"/>
                <a:ext cx="5267332" cy="3255828"/>
              </a:xfrm>
              <a:prstGeom prst="rect">
                <a:avLst/>
              </a:prstGeom>
              <a:blipFill>
                <a:blip r:embed="rId2"/>
                <a:stretch>
                  <a:fillRect l="-1620" t="-1498" b="-1498"/>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6096000" y="1961383"/>
            <a:ext cx="5555359" cy="3482906"/>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Longitudinal Admittance </a:t>
            </a:r>
            <a:r>
              <a:rPr lang="en-US" dirty="0" smtClean="0">
                <a:latin typeface="Times New Roman" pitchFamily="18" charset="0"/>
                <a:cs typeface="Times New Roman" pitchFamily="18" charset="0"/>
              </a:rPr>
              <a:t>versus bias</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83</a:t>
            </a:fld>
            <a:endParaRPr lang="en-US"/>
          </a:p>
        </p:txBody>
      </p:sp>
      <p:pic>
        <p:nvPicPr>
          <p:cNvPr id="7" name="Picture 6"/>
          <p:cNvPicPr>
            <a:picLocks noChangeAspect="1"/>
          </p:cNvPicPr>
          <p:nvPr/>
        </p:nvPicPr>
        <p:blipFill>
          <a:blip r:embed="rId2"/>
          <a:stretch>
            <a:fillRect/>
          </a:stretch>
        </p:blipFill>
        <p:spPr>
          <a:xfrm>
            <a:off x="695209" y="2847611"/>
            <a:ext cx="5400791" cy="3182813"/>
          </a:xfrm>
          <a:prstGeom prst="rect">
            <a:avLst/>
          </a:prstGeom>
          <a:ln>
            <a:solidFill>
              <a:schemeClr val="tx1"/>
            </a:solidFill>
          </a:ln>
        </p:spPr>
      </p:pic>
      <p:sp>
        <p:nvSpPr>
          <p:cNvPr id="8" name="Rectangle 7"/>
          <p:cNvSpPr/>
          <p:nvPr/>
        </p:nvSpPr>
        <p:spPr>
          <a:xfrm>
            <a:off x="838200" y="1690688"/>
            <a:ext cx="10617926" cy="830997"/>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magnetic bias can be used to modulate the </a:t>
            </a:r>
            <a:r>
              <a:rPr lang="en-US" sz="2400" dirty="0" smtClean="0">
                <a:latin typeface="Times New Roman" panose="02020603050405020304" pitchFamily="18" charset="0"/>
                <a:cs typeface="Times New Roman" panose="02020603050405020304" pitchFamily="18" charset="0"/>
              </a:rPr>
              <a:t>Longitudinal Admittance. This controls the losses and the bandwidth of the Magnetic Transmission Line </a:t>
            </a:r>
            <a:endParaRPr lang="en-US" sz="2400" dirty="0">
              <a:latin typeface="Times New Roman" panose="02020603050405020304" pitchFamily="18" charset="0"/>
              <a:cs typeface="Times New Roman" panose="02020603050405020304" pitchFamily="18" charset="0"/>
            </a:endParaRPr>
          </a:p>
        </p:txBody>
      </p:sp>
      <p:pic>
        <p:nvPicPr>
          <p:cNvPr id="9" name="Content Placeholder 5"/>
          <p:cNvPicPr>
            <a:picLocks noGrp="1" noChangeAspect="1"/>
          </p:cNvPicPr>
          <p:nvPr>
            <p:ph idx="1"/>
          </p:nvPr>
        </p:nvPicPr>
        <p:blipFill>
          <a:blip r:embed="rId3"/>
          <a:stretch>
            <a:fillRect/>
          </a:stretch>
        </p:blipFill>
        <p:spPr>
          <a:xfrm>
            <a:off x="6147163" y="2847611"/>
            <a:ext cx="5400791" cy="3182813"/>
          </a:xfrm>
          <a:prstGeom prst="rect">
            <a:avLst/>
          </a:prstGeom>
          <a:ln>
            <a:solidFill>
              <a:schemeClr val="tx1"/>
            </a:solidFill>
          </a:ln>
        </p:spPr>
      </p:pic>
    </p:spTree>
    <p:extLst>
      <p:ext uri="{BB962C8B-B14F-4D97-AF65-F5344CB8AC3E}">
        <p14:creationId xmlns:p14="http://schemas.microsoft.com/office/powerpoint/2010/main" val="22941292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84</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669634" y="2170872"/>
            <a:ext cx="5555359" cy="3482906"/>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a:t>
            </a:r>
            <a:r>
              <a:rPr lang="en-US" dirty="0" smtClean="0">
                <a:latin typeface="Times New Roman" panose="02020603050405020304" pitchFamily="18" charset="0"/>
                <a:cs typeface="Times New Roman" pitchFamily="18" charset="0"/>
              </a:rPr>
              <a:t>versus bias</a:t>
            </a:r>
            <a:endParaRPr lang="en-US" dirty="0"/>
          </a:p>
        </p:txBody>
      </p:sp>
      <p:pic>
        <p:nvPicPr>
          <p:cNvPr id="6" name="Content Placeholder 5"/>
          <p:cNvPicPr>
            <a:picLocks noGrp="1" noChangeAspect="1"/>
          </p:cNvPicPr>
          <p:nvPr>
            <p:ph idx="1"/>
          </p:nvPr>
        </p:nvPicPr>
        <p:blipFill>
          <a:blip r:embed="rId2"/>
          <a:stretch>
            <a:fillRect/>
          </a:stretch>
        </p:blipFill>
        <p:spPr>
          <a:xfrm>
            <a:off x="6096000" y="2117264"/>
            <a:ext cx="5400791" cy="3182813"/>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85</a:t>
            </a:fld>
            <a:endParaRPr lang="en-US"/>
          </a:p>
        </p:txBody>
      </p:sp>
      <p:sp>
        <p:nvSpPr>
          <p:cNvPr id="8" name="Rectangle 7"/>
          <p:cNvSpPr/>
          <p:nvPr/>
        </p:nvSpPr>
        <p:spPr>
          <a:xfrm>
            <a:off x="838200" y="2117264"/>
            <a:ext cx="5157652" cy="1569660"/>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magnetic bias can be used to modulate the </a:t>
            </a:r>
            <a:r>
              <a:rPr lang="en-US" sz="2400" dirty="0" smtClean="0">
                <a:latin typeface="Times New Roman" panose="02020603050405020304" pitchFamily="18" charset="0"/>
                <a:cs typeface="Times New Roman" panose="02020603050405020304" pitchFamily="18" charset="0"/>
              </a:rPr>
              <a:t>Transverse Impedance. This controls the bandwidth of the Magnetic Transmission Line.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78671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87</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4="http://schemas.microsoft.com/office/drawing/2010/main" xmlns="" xmlns:a16="http://schemas.microsoft.com/office/drawing/2014/main" val="4172966311"/>
                        </a:ext>
                      </a:extLst>
                    </a:gridCol>
                    <a:gridCol w="2499214">
                      <a:extLst>
                        <a:ext uri="{9D8B030D-6E8A-4147-A177-3AD203B41FA5}">
                          <a16:colId xmlns:a14="http://schemas.microsoft.com/office/drawing/2010/main" xmlns="" xmlns:a16="http://schemas.microsoft.com/office/drawing/2014/main" val="1255871291"/>
                        </a:ext>
                      </a:extLst>
                    </a:gridCol>
                    <a:gridCol w="3488275">
                      <a:extLst>
                        <a:ext uri="{9D8B030D-6E8A-4147-A177-3AD203B41FA5}">
                          <a16:colId xmlns:a14="http://schemas.microsoft.com/office/drawing/2010/main" xmlns="" xmlns:a16="http://schemas.microsoft.com/office/drawing/2014/main" val="3298123944"/>
                        </a:ext>
                      </a:extLst>
                    </a:gridCol>
                    <a:gridCol w="3177660">
                      <a:extLst>
                        <a:ext uri="{9D8B030D-6E8A-4147-A177-3AD203B41FA5}">
                          <a16:colId xmlns:a14="http://schemas.microsoft.com/office/drawing/2010/main" xmlns=""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89</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a14="http://schemas.microsoft.com/office/drawing/2010/main" xmlns=""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4="http://schemas.microsoft.com/office/drawing/2010/main" xmlns="" xmlns:a16="http://schemas.microsoft.com/office/drawing/2014/main" val="3036728287"/>
                        </a:ext>
                      </a:extLst>
                    </a:gridCol>
                    <a:gridCol w="4114800">
                      <a:extLst>
                        <a:ext uri="{9D8B030D-6E8A-4147-A177-3AD203B41FA5}">
                          <a16:colId xmlns:a14="http://schemas.microsoft.com/office/drawing/2010/main" xmlns="" xmlns:a16="http://schemas.microsoft.com/office/drawing/2014/main" val="789189037"/>
                        </a:ext>
                      </a:extLst>
                    </a:gridCol>
                    <a:gridCol w="3503023">
                      <a:extLst>
                        <a:ext uri="{9D8B030D-6E8A-4147-A177-3AD203B41FA5}">
                          <a16:colId xmlns:a14="http://schemas.microsoft.com/office/drawing/2010/main" xmlns=""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4="http://schemas.microsoft.com/office/drawing/2010/main" xmlns=""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4="http://schemas.microsoft.com/office/drawing/2010/main" xmlns=""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4="http://schemas.microsoft.com/office/drawing/2010/main" xmlns=""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4="http://schemas.microsoft.com/office/drawing/2010/main" xmlns=""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4="http://schemas.microsoft.com/office/drawing/2010/main" xmlns=""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4="http://schemas.microsoft.com/office/drawing/2010/main" xmlns=""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90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0871DF-7DB9-4B73-ACE3-7A330D7B6E1D}">
  <ds:schemaRefs>
    <ds:schemaRef ds:uri="http://schemas.microsoft.com/sharepoint/v3/contenttype/forms"/>
  </ds:schemaRefs>
</ds:datastoreItem>
</file>

<file path=customXml/itemProps2.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5477</TotalTime>
  <Words>4559</Words>
  <Application>Microsoft Office PowerPoint</Application>
  <PresentationFormat>Widescreen</PresentationFormat>
  <Paragraphs>748</Paragraphs>
  <Slides>92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92</vt:i4>
      </vt:variant>
    </vt:vector>
  </HeadingPairs>
  <TitlesOfParts>
    <vt:vector size="98" baseType="lpstr">
      <vt:lpstr>Arial</vt:lpstr>
      <vt:lpstr>Calibri</vt:lpstr>
      <vt:lpstr>Calibri Light</vt:lpstr>
      <vt:lpstr>Cambria Math</vt:lpstr>
      <vt:lpstr>Times New Roman</vt:lpstr>
      <vt:lpstr>Office Theme</vt:lpstr>
      <vt:lpstr>Modeling and Simulation of Magnetic Transmission Lines</vt:lpstr>
      <vt:lpstr>Research Objectives</vt:lpstr>
      <vt:lpstr>1. Introduction to Magnetic Transmission</vt:lpstr>
      <vt:lpstr>1. Introduction to Magnetic Transmission Lines</vt:lpstr>
      <vt:lpstr>1. Applications of Magnetic Transmission Lines</vt:lpstr>
      <vt:lpstr>1.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Material Nonlinearity</vt:lpstr>
      <vt:lpstr>3.2. MEEP: Dispersion of Permeability</vt:lpstr>
      <vt:lpstr>3.2. MEEP: Gyromagnetism</vt:lpstr>
      <vt:lpstr>3.2. MEEP: Gyromagnetism</vt:lpstr>
      <vt:lpstr>3.2. MEEP: Transmittance Spectra</vt:lpstr>
      <vt:lpstr>3.3. MEEP Simulation of Dispersive, Gyromagnetic Ferromagnetic Transmission Line </vt:lpstr>
      <vt:lpstr>3.3. MEEP Simulation for Magnetic Transmission Line</vt:lpstr>
      <vt:lpstr>3.3. Introduction to Pulse Transformer</vt:lpstr>
      <vt:lpstr>3.3. Pulse Transformer Magnetic Transmission Line Model</vt:lpstr>
      <vt:lpstr>3.3. Pulse Transformer Simulation in MEEP</vt:lpstr>
      <vt:lpstr>3.3. Geometry of Pulse Transformer</vt:lpstr>
      <vt:lpstr>3.3. Material Properties of MnZn Ferrite</vt:lpstr>
      <vt:lpstr>3.3. Susceptibility versus bias</vt:lpstr>
      <vt:lpstr>3.3. Soft Electric Gaussian Current Pulse</vt:lpstr>
      <vt:lpstr>3.3. Color map for Longitudinal Fields</vt:lpstr>
      <vt:lpstr>3.3. Color map for Transverse Fields</vt:lpstr>
      <vt:lpstr>3.3. Field Map for Magnetic Transmission Line</vt:lpstr>
      <vt:lpstr>3.3. Per unit Length Transverse Inductance of Magnetic Transmission Line</vt:lpstr>
      <vt:lpstr>3.3. Evolution of Magnetic Voltage and Current</vt:lpstr>
      <vt:lpstr>3.3. Evolution of Poynting Flux Density</vt:lpstr>
      <vt:lpstr>3.3. Propagation Constant of Magnetic Transmission Line</vt:lpstr>
      <vt:lpstr>3.3. Propagation Constant versus bias</vt:lpstr>
      <vt:lpstr>3.3. Phase Velocity of Magnetic Transmission Line</vt:lpstr>
      <vt:lpstr>3.3. Intrinsic Wave Impedance of Magnetic Transmission Line</vt:lpstr>
      <vt:lpstr>3.3. Intrinsic Wave Impedance versus bias</vt:lpstr>
      <vt:lpstr>3.3. Longitudinal Admittance of Magnetic Transmission Line</vt:lpstr>
      <vt:lpstr>3.3. Longitudinal Admittance versus bias</vt:lpstr>
      <vt:lpstr>3.3. Transverse Impedance of Magnetic Transmission Line</vt:lpstr>
      <vt:lpstr>3.3. Transverse Impedance versus bias</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1448</cp:revision>
  <dcterms:created xsi:type="dcterms:W3CDTF">2019-10-08T20:14:06Z</dcterms:created>
  <dcterms:modified xsi:type="dcterms:W3CDTF">2020-11-03T22:29:52Z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